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sldIdLst>
    <p:sldId id="257" r:id="rId5"/>
    <p:sldId id="282" r:id="rId6"/>
    <p:sldId id="260" r:id="rId7"/>
    <p:sldId id="262" r:id="rId8"/>
    <p:sldId id="314" r:id="rId9"/>
    <p:sldId id="264" r:id="rId10"/>
    <p:sldId id="267" r:id="rId11"/>
    <p:sldId id="271" r:id="rId12"/>
    <p:sldId id="275" r:id="rId13"/>
    <p:sldId id="283" r:id="rId14"/>
    <p:sldId id="285" r:id="rId15"/>
    <p:sldId id="286" r:id="rId16"/>
    <p:sldId id="287" r:id="rId17"/>
    <p:sldId id="290" r:id="rId18"/>
    <p:sldId id="310" r:id="rId19"/>
    <p:sldId id="304" r:id="rId20"/>
    <p:sldId id="305" r:id="rId21"/>
    <p:sldId id="306" r:id="rId22"/>
    <p:sldId id="307" r:id="rId23"/>
    <p:sldId id="293" r:id="rId24"/>
    <p:sldId id="297" r:id="rId25"/>
    <p:sldId id="298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1" r:id="rId37"/>
    <p:sldId id="367" r:id="rId38"/>
    <p:sldId id="366" r:id="rId39"/>
    <p:sldId id="362" r:id="rId40"/>
    <p:sldId id="365" r:id="rId41"/>
    <p:sldId id="364" r:id="rId42"/>
    <p:sldId id="369" r:id="rId43"/>
    <p:sldId id="368" r:id="rId44"/>
    <p:sldId id="370" r:id="rId45"/>
    <p:sldId id="371" r:id="rId46"/>
    <p:sldId id="363" r:id="rId47"/>
  </p:sldIdLst>
  <p:sldSz cx="9144000" cy="6858000" type="screen4x3"/>
  <p:notesSz cx="6858000" cy="9144000"/>
  <p:custDataLst>
    <p:tags r:id="rId5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63"/>
    <p:restoredTop sz="86355"/>
  </p:normalViewPr>
  <p:slideViewPr>
    <p:cSldViewPr showGuides="1">
      <p:cViewPr varScale="1">
        <p:scale>
          <a:sx n="78" d="100"/>
          <a:sy n="78" d="100"/>
        </p:scale>
        <p:origin x="1272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gs" Target="tags/tag2.xml"/><Relationship Id="rId50" Type="http://schemas.openxmlformats.org/officeDocument/2006/relationships/tableStyles" Target="tableStyles.xml"/><Relationship Id="rId5" Type="http://schemas.openxmlformats.org/officeDocument/2006/relationships/slide" Target="slides/slide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9.wmf"/><Relationship Id="rId8" Type="http://schemas.openxmlformats.org/officeDocument/2006/relationships/image" Target="../media/image8.wmf"/><Relationship Id="rId7" Type="http://schemas.openxmlformats.org/officeDocument/2006/relationships/image" Target="../media/image7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7" Type="http://schemas.openxmlformats.org/officeDocument/2006/relationships/image" Target="../media/image107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12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8.wmf"/><Relationship Id="rId6" Type="http://schemas.openxmlformats.org/officeDocument/2006/relationships/image" Target="../media/image117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7" Type="http://schemas.openxmlformats.org/officeDocument/2006/relationships/image" Target="../media/image128.wmf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wmf"/><Relationship Id="rId8" Type="http://schemas.openxmlformats.org/officeDocument/2006/relationships/image" Target="../media/image137.wmf"/><Relationship Id="rId7" Type="http://schemas.openxmlformats.org/officeDocument/2006/relationships/image" Target="../media/image136.wmf"/><Relationship Id="rId6" Type="http://schemas.openxmlformats.org/officeDocument/2006/relationships/image" Target="../media/image135.wmf"/><Relationship Id="rId5" Type="http://schemas.openxmlformats.org/officeDocument/2006/relationships/image" Target="../media/image134.wmf"/><Relationship Id="rId4" Type="http://schemas.openxmlformats.org/officeDocument/2006/relationships/image" Target="../media/image133.wmf"/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4" Type="http://schemas.openxmlformats.org/officeDocument/2006/relationships/image" Target="../media/image143.wmf"/><Relationship Id="rId13" Type="http://schemas.openxmlformats.org/officeDocument/2006/relationships/image" Target="../media/image142.wmf"/><Relationship Id="rId12" Type="http://schemas.openxmlformats.org/officeDocument/2006/relationships/image" Target="../media/image141.wmf"/><Relationship Id="rId11" Type="http://schemas.openxmlformats.org/officeDocument/2006/relationships/image" Target="../media/image140.wmf"/><Relationship Id="rId10" Type="http://schemas.openxmlformats.org/officeDocument/2006/relationships/image" Target="../media/image139.wmf"/><Relationship Id="rId1" Type="http://schemas.openxmlformats.org/officeDocument/2006/relationships/image" Target="../media/image13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1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3.wmf"/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wmf"/><Relationship Id="rId8" Type="http://schemas.openxmlformats.org/officeDocument/2006/relationships/image" Target="../media/image161.wmf"/><Relationship Id="rId7" Type="http://schemas.openxmlformats.org/officeDocument/2006/relationships/image" Target="../media/image160.wmf"/><Relationship Id="rId6" Type="http://schemas.openxmlformats.org/officeDocument/2006/relationships/image" Target="../media/image159.wmf"/><Relationship Id="rId5" Type="http://schemas.openxmlformats.org/officeDocument/2006/relationships/image" Target="../media/image158.wmf"/><Relationship Id="rId4" Type="http://schemas.openxmlformats.org/officeDocument/2006/relationships/image" Target="../media/image157.wmf"/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0" Type="http://schemas.openxmlformats.org/officeDocument/2006/relationships/image" Target="../media/image163.wmf"/><Relationship Id="rId1" Type="http://schemas.openxmlformats.org/officeDocument/2006/relationships/image" Target="../media/image154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image" Target="../media/image17.wmf"/><Relationship Id="rId7" Type="http://schemas.openxmlformats.org/officeDocument/2006/relationships/image" Target="../media/image16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3" Type="http://schemas.openxmlformats.org/officeDocument/2006/relationships/image" Target="../media/image22.wmf"/><Relationship Id="rId12" Type="http://schemas.openxmlformats.org/officeDocument/2006/relationships/image" Target="../media/image21.wmf"/><Relationship Id="rId11" Type="http://schemas.openxmlformats.org/officeDocument/2006/relationships/image" Target="../media/image20.wmf"/><Relationship Id="rId10" Type="http://schemas.openxmlformats.org/officeDocument/2006/relationships/image" Target="../media/image19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7" Type="http://schemas.openxmlformats.org/officeDocument/2006/relationships/image" Target="../media/image170.wmf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wmf"/><Relationship Id="rId8" Type="http://schemas.openxmlformats.org/officeDocument/2006/relationships/image" Target="../media/image178.wmf"/><Relationship Id="rId7" Type="http://schemas.openxmlformats.org/officeDocument/2006/relationships/image" Target="../media/image177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0" Type="http://schemas.openxmlformats.org/officeDocument/2006/relationships/image" Target="../media/image180.emf"/><Relationship Id="rId1" Type="http://schemas.openxmlformats.org/officeDocument/2006/relationships/image" Target="../media/image171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9.wmf"/><Relationship Id="rId8" Type="http://schemas.openxmlformats.org/officeDocument/2006/relationships/image" Target="../media/image188.wmf"/><Relationship Id="rId7" Type="http://schemas.openxmlformats.org/officeDocument/2006/relationships/image" Target="../media/image187.wmf"/><Relationship Id="rId6" Type="http://schemas.openxmlformats.org/officeDocument/2006/relationships/image" Target="../media/image186.wmf"/><Relationship Id="rId5" Type="http://schemas.openxmlformats.org/officeDocument/2006/relationships/image" Target="../media/image185.wmf"/><Relationship Id="rId4" Type="http://schemas.openxmlformats.org/officeDocument/2006/relationships/image" Target="../media/image184.wmf"/><Relationship Id="rId3" Type="http://schemas.openxmlformats.org/officeDocument/2006/relationships/image" Target="../media/image183.wmf"/><Relationship Id="rId2" Type="http://schemas.openxmlformats.org/officeDocument/2006/relationships/image" Target="../media/image182.emf"/><Relationship Id="rId11" Type="http://schemas.openxmlformats.org/officeDocument/2006/relationships/image" Target="../media/image191.wmf"/><Relationship Id="rId10" Type="http://schemas.openxmlformats.org/officeDocument/2006/relationships/image" Target="../media/image190.wmf"/><Relationship Id="rId1" Type="http://schemas.openxmlformats.org/officeDocument/2006/relationships/image" Target="../media/image181.w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emf"/><Relationship Id="rId8" Type="http://schemas.openxmlformats.org/officeDocument/2006/relationships/image" Target="../media/image199.wmf"/><Relationship Id="rId7" Type="http://schemas.openxmlformats.org/officeDocument/2006/relationships/image" Target="../media/image198.wmf"/><Relationship Id="rId6" Type="http://schemas.openxmlformats.org/officeDocument/2006/relationships/image" Target="../media/image197.wmf"/><Relationship Id="rId5" Type="http://schemas.openxmlformats.org/officeDocument/2006/relationships/image" Target="../media/image196.wmf"/><Relationship Id="rId4" Type="http://schemas.openxmlformats.org/officeDocument/2006/relationships/image" Target="../media/image195.wmf"/><Relationship Id="rId3" Type="http://schemas.openxmlformats.org/officeDocument/2006/relationships/image" Target="../media/image194.wmf"/><Relationship Id="rId2" Type="http://schemas.openxmlformats.org/officeDocument/2006/relationships/image" Target="../media/image193.wmf"/><Relationship Id="rId11" Type="http://schemas.openxmlformats.org/officeDocument/2006/relationships/image" Target="../media/image202.wmf"/><Relationship Id="rId10" Type="http://schemas.openxmlformats.org/officeDocument/2006/relationships/image" Target="../media/image201.wmf"/><Relationship Id="rId1" Type="http://schemas.openxmlformats.org/officeDocument/2006/relationships/image" Target="../media/image192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1.wmf"/><Relationship Id="rId8" Type="http://schemas.openxmlformats.org/officeDocument/2006/relationships/image" Target="../media/image210.wmf"/><Relationship Id="rId7" Type="http://schemas.openxmlformats.org/officeDocument/2006/relationships/image" Target="../media/image209.wmf"/><Relationship Id="rId6" Type="http://schemas.openxmlformats.org/officeDocument/2006/relationships/image" Target="../media/image208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/Relationships>
</file>

<file path=ppt/drawings/_rels/vmlDrawing25.vml.rels><?xml version="1.0" encoding="UTF-8" standalone="yes"?>
<Relationships xmlns="http://schemas.openxmlformats.org/package/2006/relationships"><Relationship Id="rId7" Type="http://schemas.openxmlformats.org/officeDocument/2006/relationships/image" Target="../media/image218.wmf"/><Relationship Id="rId6" Type="http://schemas.openxmlformats.org/officeDocument/2006/relationships/image" Target="../media/image217.emf"/><Relationship Id="rId5" Type="http://schemas.openxmlformats.org/officeDocument/2006/relationships/image" Target="../media/image216.wmf"/><Relationship Id="rId4" Type="http://schemas.openxmlformats.org/officeDocument/2006/relationships/image" Target="../media/image215.wmf"/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26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3.wmf"/><Relationship Id="rId4" Type="http://schemas.openxmlformats.org/officeDocument/2006/relationships/image" Target="../media/image222.wmf"/><Relationship Id="rId3" Type="http://schemas.openxmlformats.org/officeDocument/2006/relationships/image" Target="../media/image221.wmf"/><Relationship Id="rId2" Type="http://schemas.openxmlformats.org/officeDocument/2006/relationships/image" Target="../media/image220.wmf"/><Relationship Id="rId1" Type="http://schemas.openxmlformats.org/officeDocument/2006/relationships/image" Target="../media/image219.wmf"/></Relationships>
</file>

<file path=ppt/drawings/_rels/vmlDrawing2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wmf"/><Relationship Id="rId8" Type="http://schemas.openxmlformats.org/officeDocument/2006/relationships/image" Target="../media/image231.wmf"/><Relationship Id="rId7" Type="http://schemas.openxmlformats.org/officeDocument/2006/relationships/image" Target="../media/image230.wmf"/><Relationship Id="rId6" Type="http://schemas.openxmlformats.org/officeDocument/2006/relationships/image" Target="../media/image229.wmf"/><Relationship Id="rId5" Type="http://schemas.openxmlformats.org/officeDocument/2006/relationships/image" Target="../media/image228.wmf"/><Relationship Id="rId4" Type="http://schemas.openxmlformats.org/officeDocument/2006/relationships/image" Target="../media/image227.wmf"/><Relationship Id="rId3" Type="http://schemas.openxmlformats.org/officeDocument/2006/relationships/image" Target="../media/image226.wmf"/><Relationship Id="rId2" Type="http://schemas.openxmlformats.org/officeDocument/2006/relationships/image" Target="../media/image225.wmf"/><Relationship Id="rId14" Type="http://schemas.openxmlformats.org/officeDocument/2006/relationships/image" Target="../media/image237.wmf"/><Relationship Id="rId13" Type="http://schemas.openxmlformats.org/officeDocument/2006/relationships/image" Target="../media/image236.wmf"/><Relationship Id="rId12" Type="http://schemas.openxmlformats.org/officeDocument/2006/relationships/image" Target="../media/image235.wmf"/><Relationship Id="rId11" Type="http://schemas.openxmlformats.org/officeDocument/2006/relationships/image" Target="../media/image234.wmf"/><Relationship Id="rId10" Type="http://schemas.openxmlformats.org/officeDocument/2006/relationships/image" Target="../media/image233.wmf"/><Relationship Id="rId1" Type="http://schemas.openxmlformats.org/officeDocument/2006/relationships/image" Target="../media/image224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image" Target="../media/image30.wmf"/><Relationship Id="rId7" Type="http://schemas.openxmlformats.org/officeDocument/2006/relationships/image" Target="../media/image29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1" Type="http://schemas.openxmlformats.org/officeDocument/2006/relationships/image" Target="../media/image33.wmf"/><Relationship Id="rId10" Type="http://schemas.openxmlformats.org/officeDocument/2006/relationships/image" Target="../media/image32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42.wmf"/><Relationship Id="rId8" Type="http://schemas.openxmlformats.org/officeDocument/2006/relationships/image" Target="../media/image41.wmf"/><Relationship Id="rId7" Type="http://schemas.openxmlformats.org/officeDocument/2006/relationships/image" Target="../media/image40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3" Type="http://schemas.openxmlformats.org/officeDocument/2006/relationships/image" Target="../media/image46.wmf"/><Relationship Id="rId12" Type="http://schemas.openxmlformats.org/officeDocument/2006/relationships/image" Target="../media/image45.wmf"/><Relationship Id="rId11" Type="http://schemas.openxmlformats.org/officeDocument/2006/relationships/image" Target="../media/image44.wmf"/><Relationship Id="rId10" Type="http://schemas.openxmlformats.org/officeDocument/2006/relationships/image" Target="../media/image43.w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5.wmf"/><Relationship Id="rId8" Type="http://schemas.openxmlformats.org/officeDocument/2006/relationships/image" Target="../media/image54.wmf"/><Relationship Id="rId7" Type="http://schemas.openxmlformats.org/officeDocument/2006/relationships/image" Target="../media/image53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64.wmf"/><Relationship Id="rId8" Type="http://schemas.openxmlformats.org/officeDocument/2006/relationships/image" Target="../media/image63.wmf"/><Relationship Id="rId7" Type="http://schemas.openxmlformats.org/officeDocument/2006/relationships/image" Target="../media/image62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2" Type="http://schemas.openxmlformats.org/officeDocument/2006/relationships/image" Target="../media/image67.wmf"/><Relationship Id="rId11" Type="http://schemas.openxmlformats.org/officeDocument/2006/relationships/image" Target="../media/image66.wmf"/><Relationship Id="rId10" Type="http://schemas.openxmlformats.org/officeDocument/2006/relationships/image" Target="../media/image65.wmf"/><Relationship Id="rId1" Type="http://schemas.openxmlformats.org/officeDocument/2006/relationships/image" Target="../media/image56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76.wmf"/><Relationship Id="rId8" Type="http://schemas.openxmlformats.org/officeDocument/2006/relationships/image" Target="../media/image75.wmf"/><Relationship Id="rId7" Type="http://schemas.openxmlformats.org/officeDocument/2006/relationships/image" Target="../media/image74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2" Type="http://schemas.openxmlformats.org/officeDocument/2006/relationships/image" Target="../media/image79.wmf"/><Relationship Id="rId11" Type="http://schemas.openxmlformats.org/officeDocument/2006/relationships/image" Target="../media/image78.wmf"/><Relationship Id="rId10" Type="http://schemas.openxmlformats.org/officeDocument/2006/relationships/image" Target="../media/image77.wmf"/><Relationship Id="rId1" Type="http://schemas.openxmlformats.org/officeDocument/2006/relationships/image" Target="../media/image68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88.wmf"/><Relationship Id="rId8" Type="http://schemas.openxmlformats.org/officeDocument/2006/relationships/image" Target="../media/image87.wmf"/><Relationship Id="rId7" Type="http://schemas.openxmlformats.org/officeDocument/2006/relationships/image" Target="../media/image86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4" Type="http://schemas.openxmlformats.org/officeDocument/2006/relationships/image" Target="../media/image93.wmf"/><Relationship Id="rId13" Type="http://schemas.openxmlformats.org/officeDocument/2006/relationships/image" Target="../media/image92.wmf"/><Relationship Id="rId12" Type="http://schemas.openxmlformats.org/officeDocument/2006/relationships/image" Target="../media/image91.wmf"/><Relationship Id="rId11" Type="http://schemas.openxmlformats.org/officeDocument/2006/relationships/image" Target="../media/image90.wmf"/><Relationship Id="rId10" Type="http://schemas.openxmlformats.org/officeDocument/2006/relationships/image" Target="../media/image89.wmf"/><Relationship Id="rId1" Type="http://schemas.openxmlformats.org/officeDocument/2006/relationships/image" Target="../media/image80.wmf"/></Relationships>
</file>

<file path=ppt/drawings/_rels/vmlDrawing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0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FCF55-61C9-4B78-80A8-9A8F02D0DF6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0" Type="http://schemas.openxmlformats.org/officeDocument/2006/relationships/vmlDrawing" Target="../drawings/vmlDrawing1.vml"/><Relationship Id="rId2" Type="http://schemas.openxmlformats.org/officeDocument/2006/relationships/image" Target="../media/image1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9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8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7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6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5.bin"/><Relationship Id="rId8" Type="http://schemas.openxmlformats.org/officeDocument/2006/relationships/image" Target="../media/image104.wmf"/><Relationship Id="rId7" Type="http://schemas.openxmlformats.org/officeDocument/2006/relationships/oleObject" Target="../embeddings/oleObject104.bin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02.wmf"/><Relationship Id="rId3" Type="http://schemas.openxmlformats.org/officeDocument/2006/relationships/oleObject" Target="../embeddings/oleObject102.bin"/><Relationship Id="rId2" Type="http://schemas.openxmlformats.org/officeDocument/2006/relationships/image" Target="../media/image101.wmf"/><Relationship Id="rId18" Type="http://schemas.openxmlformats.org/officeDocument/2006/relationships/vmlDrawing" Target="../drawings/vmlDrawing10.vml"/><Relationship Id="rId17" Type="http://schemas.openxmlformats.org/officeDocument/2006/relationships/slideLayout" Target="../slideLayouts/slideLayout18.xml"/><Relationship Id="rId16" Type="http://schemas.openxmlformats.org/officeDocument/2006/relationships/image" Target="../media/image108.wmf"/><Relationship Id="rId15" Type="http://schemas.openxmlformats.org/officeDocument/2006/relationships/oleObject" Target="../embeddings/oleObject108.bin"/><Relationship Id="rId14" Type="http://schemas.openxmlformats.org/officeDocument/2006/relationships/image" Target="../media/image107.wmf"/><Relationship Id="rId13" Type="http://schemas.openxmlformats.org/officeDocument/2006/relationships/oleObject" Target="../embeddings/oleObject107.bin"/><Relationship Id="rId12" Type="http://schemas.openxmlformats.org/officeDocument/2006/relationships/image" Target="../media/image106.wmf"/><Relationship Id="rId11" Type="http://schemas.openxmlformats.org/officeDocument/2006/relationships/oleObject" Target="../embeddings/oleObject106.bin"/><Relationship Id="rId10" Type="http://schemas.openxmlformats.org/officeDocument/2006/relationships/image" Target="../media/image105.wmf"/><Relationship Id="rId1" Type="http://schemas.openxmlformats.org/officeDocument/2006/relationships/oleObject" Target="../embeddings/oleObject10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10.wmf"/><Relationship Id="rId3" Type="http://schemas.openxmlformats.org/officeDocument/2006/relationships/oleObject" Target="../embeddings/oleObject110.bin"/><Relationship Id="rId2" Type="http://schemas.openxmlformats.org/officeDocument/2006/relationships/image" Target="../media/image109.wmf"/><Relationship Id="rId1" Type="http://schemas.openxmlformats.org/officeDocument/2006/relationships/oleObject" Target="../embeddings/oleObject109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6.bin"/><Relationship Id="rId8" Type="http://schemas.openxmlformats.org/officeDocument/2006/relationships/image" Target="../media/image115.wmf"/><Relationship Id="rId7" Type="http://schemas.openxmlformats.org/officeDocument/2006/relationships/oleObject" Target="../embeddings/oleObject115.bin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13.wmf"/><Relationship Id="rId3" Type="http://schemas.openxmlformats.org/officeDocument/2006/relationships/oleObject" Target="../embeddings/oleObject113.bin"/><Relationship Id="rId2" Type="http://schemas.openxmlformats.org/officeDocument/2006/relationships/image" Target="../media/image112.wmf"/><Relationship Id="rId16" Type="http://schemas.openxmlformats.org/officeDocument/2006/relationships/vmlDrawing" Target="../drawings/vmlDrawing12.vml"/><Relationship Id="rId15" Type="http://schemas.openxmlformats.org/officeDocument/2006/relationships/slideLayout" Target="../slideLayouts/slideLayout18.xml"/><Relationship Id="rId14" Type="http://schemas.openxmlformats.org/officeDocument/2006/relationships/image" Target="../media/image118.wmf"/><Relationship Id="rId13" Type="http://schemas.openxmlformats.org/officeDocument/2006/relationships/oleObject" Target="../embeddings/oleObject118.bin"/><Relationship Id="rId12" Type="http://schemas.openxmlformats.org/officeDocument/2006/relationships/image" Target="../media/image117.wmf"/><Relationship Id="rId11" Type="http://schemas.openxmlformats.org/officeDocument/2006/relationships/oleObject" Target="../embeddings/oleObject117.bin"/><Relationship Id="rId10" Type="http://schemas.openxmlformats.org/officeDocument/2006/relationships/image" Target="../media/image116.wmf"/><Relationship Id="rId1" Type="http://schemas.openxmlformats.org/officeDocument/2006/relationships/oleObject" Target="../embeddings/oleObject11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3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21.bin"/><Relationship Id="rId4" Type="http://schemas.openxmlformats.org/officeDocument/2006/relationships/image" Target="../media/image120.wmf"/><Relationship Id="rId3" Type="http://schemas.openxmlformats.org/officeDocument/2006/relationships/oleObject" Target="../embeddings/oleObject120.bin"/><Relationship Id="rId2" Type="http://schemas.openxmlformats.org/officeDocument/2006/relationships/image" Target="../media/image119.wmf"/><Relationship Id="rId1" Type="http://schemas.openxmlformats.org/officeDocument/2006/relationships/oleObject" Target="../embeddings/oleObject119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6.bin"/><Relationship Id="rId8" Type="http://schemas.openxmlformats.org/officeDocument/2006/relationships/image" Target="../media/image125.wmf"/><Relationship Id="rId7" Type="http://schemas.openxmlformats.org/officeDocument/2006/relationships/oleObject" Target="../embeddings/oleObject125.bin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23.wmf"/><Relationship Id="rId3" Type="http://schemas.openxmlformats.org/officeDocument/2006/relationships/oleObject" Target="../embeddings/oleObject123.bin"/><Relationship Id="rId2" Type="http://schemas.openxmlformats.org/officeDocument/2006/relationships/image" Target="../media/image122.wmf"/><Relationship Id="rId18" Type="http://schemas.openxmlformats.org/officeDocument/2006/relationships/vmlDrawing" Target="../drawings/vmlDrawing14.vml"/><Relationship Id="rId17" Type="http://schemas.openxmlformats.org/officeDocument/2006/relationships/slideLayout" Target="../slideLayouts/slideLayout18.xml"/><Relationship Id="rId16" Type="http://schemas.openxmlformats.org/officeDocument/2006/relationships/image" Target="../media/image129.wmf"/><Relationship Id="rId15" Type="http://schemas.openxmlformats.org/officeDocument/2006/relationships/oleObject" Target="../embeddings/oleObject129.bin"/><Relationship Id="rId14" Type="http://schemas.openxmlformats.org/officeDocument/2006/relationships/image" Target="../media/image128.wmf"/><Relationship Id="rId13" Type="http://schemas.openxmlformats.org/officeDocument/2006/relationships/oleObject" Target="../embeddings/oleObject128.bin"/><Relationship Id="rId12" Type="http://schemas.openxmlformats.org/officeDocument/2006/relationships/image" Target="../media/image127.wmf"/><Relationship Id="rId11" Type="http://schemas.openxmlformats.org/officeDocument/2006/relationships/oleObject" Target="../embeddings/oleObject127.bin"/><Relationship Id="rId10" Type="http://schemas.openxmlformats.org/officeDocument/2006/relationships/image" Target="../media/image126.wmf"/><Relationship Id="rId1" Type="http://schemas.openxmlformats.org/officeDocument/2006/relationships/oleObject" Target="../embeddings/oleObject122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4.bin"/><Relationship Id="rId8" Type="http://schemas.openxmlformats.org/officeDocument/2006/relationships/image" Target="../media/image133.wmf"/><Relationship Id="rId7" Type="http://schemas.openxmlformats.org/officeDocument/2006/relationships/oleObject" Target="../embeddings/oleObject133.bin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131.wmf"/><Relationship Id="rId30" Type="http://schemas.openxmlformats.org/officeDocument/2006/relationships/vmlDrawing" Target="../drawings/vmlDrawing15.vml"/><Relationship Id="rId3" Type="http://schemas.openxmlformats.org/officeDocument/2006/relationships/oleObject" Target="../embeddings/oleObject131.bin"/><Relationship Id="rId29" Type="http://schemas.openxmlformats.org/officeDocument/2006/relationships/slideLayout" Target="../slideLayouts/slideLayout18.xml"/><Relationship Id="rId28" Type="http://schemas.openxmlformats.org/officeDocument/2006/relationships/image" Target="../media/image143.wmf"/><Relationship Id="rId27" Type="http://schemas.openxmlformats.org/officeDocument/2006/relationships/oleObject" Target="../embeddings/oleObject143.bin"/><Relationship Id="rId26" Type="http://schemas.openxmlformats.org/officeDocument/2006/relationships/image" Target="../media/image142.wmf"/><Relationship Id="rId25" Type="http://schemas.openxmlformats.org/officeDocument/2006/relationships/oleObject" Target="../embeddings/oleObject142.bin"/><Relationship Id="rId24" Type="http://schemas.openxmlformats.org/officeDocument/2006/relationships/image" Target="../media/image141.wmf"/><Relationship Id="rId23" Type="http://schemas.openxmlformats.org/officeDocument/2006/relationships/oleObject" Target="../embeddings/oleObject141.bin"/><Relationship Id="rId22" Type="http://schemas.openxmlformats.org/officeDocument/2006/relationships/image" Target="../media/image140.wmf"/><Relationship Id="rId21" Type="http://schemas.openxmlformats.org/officeDocument/2006/relationships/oleObject" Target="../embeddings/oleObject140.bin"/><Relationship Id="rId20" Type="http://schemas.openxmlformats.org/officeDocument/2006/relationships/image" Target="../media/image139.wmf"/><Relationship Id="rId2" Type="http://schemas.openxmlformats.org/officeDocument/2006/relationships/image" Target="../media/image130.wmf"/><Relationship Id="rId19" Type="http://schemas.openxmlformats.org/officeDocument/2006/relationships/oleObject" Target="../embeddings/oleObject139.bin"/><Relationship Id="rId18" Type="http://schemas.openxmlformats.org/officeDocument/2006/relationships/image" Target="../media/image138.wmf"/><Relationship Id="rId17" Type="http://schemas.openxmlformats.org/officeDocument/2006/relationships/oleObject" Target="../embeddings/oleObject138.bin"/><Relationship Id="rId16" Type="http://schemas.openxmlformats.org/officeDocument/2006/relationships/image" Target="../media/image137.wmf"/><Relationship Id="rId15" Type="http://schemas.openxmlformats.org/officeDocument/2006/relationships/oleObject" Target="../embeddings/oleObject137.bin"/><Relationship Id="rId14" Type="http://schemas.openxmlformats.org/officeDocument/2006/relationships/image" Target="../media/image136.wmf"/><Relationship Id="rId13" Type="http://schemas.openxmlformats.org/officeDocument/2006/relationships/oleObject" Target="../embeddings/oleObject136.bin"/><Relationship Id="rId12" Type="http://schemas.openxmlformats.org/officeDocument/2006/relationships/image" Target="../media/image135.wmf"/><Relationship Id="rId11" Type="http://schemas.openxmlformats.org/officeDocument/2006/relationships/oleObject" Target="../embeddings/oleObject135.bin"/><Relationship Id="rId10" Type="http://schemas.openxmlformats.org/officeDocument/2006/relationships/image" Target="../media/image134.wmf"/><Relationship Id="rId1" Type="http://schemas.openxmlformats.org/officeDocument/2006/relationships/oleObject" Target="../embeddings/oleObject13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6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145.wmf"/><Relationship Id="rId3" Type="http://schemas.openxmlformats.org/officeDocument/2006/relationships/oleObject" Target="../embeddings/oleObject145.bin"/><Relationship Id="rId2" Type="http://schemas.openxmlformats.org/officeDocument/2006/relationships/image" Target="../media/image144.wmf"/><Relationship Id="rId1" Type="http://schemas.openxmlformats.org/officeDocument/2006/relationships/oleObject" Target="../embeddings/oleObject14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7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48.wmf"/><Relationship Id="rId3" Type="http://schemas.openxmlformats.org/officeDocument/2006/relationships/oleObject" Target="../embeddings/oleObject148.bin"/><Relationship Id="rId2" Type="http://schemas.openxmlformats.org/officeDocument/2006/relationships/image" Target="../media/image147.wmf"/><Relationship Id="rId1" Type="http://schemas.openxmlformats.org/officeDocument/2006/relationships/oleObject" Target="../embeddings/oleObject147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11.bin"/><Relationship Id="rId28" Type="http://schemas.openxmlformats.org/officeDocument/2006/relationships/vmlDrawing" Target="../drawings/vmlDrawing2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22.wmf"/><Relationship Id="rId25" Type="http://schemas.openxmlformats.org/officeDocument/2006/relationships/oleObject" Target="../embeddings/oleObject22.bin"/><Relationship Id="rId24" Type="http://schemas.openxmlformats.org/officeDocument/2006/relationships/image" Target="../media/image21.wmf"/><Relationship Id="rId23" Type="http://schemas.openxmlformats.org/officeDocument/2006/relationships/oleObject" Target="../embeddings/oleObject21.bin"/><Relationship Id="rId22" Type="http://schemas.openxmlformats.org/officeDocument/2006/relationships/image" Target="../media/image20.wmf"/><Relationship Id="rId21" Type="http://schemas.openxmlformats.org/officeDocument/2006/relationships/oleObject" Target="../embeddings/oleObject20.bin"/><Relationship Id="rId20" Type="http://schemas.openxmlformats.org/officeDocument/2006/relationships/image" Target="../media/image19.wmf"/><Relationship Id="rId2" Type="http://schemas.openxmlformats.org/officeDocument/2006/relationships/image" Target="../media/image10.wmf"/><Relationship Id="rId19" Type="http://schemas.openxmlformats.org/officeDocument/2006/relationships/oleObject" Target="../embeddings/oleObject19.bin"/><Relationship Id="rId18" Type="http://schemas.openxmlformats.org/officeDocument/2006/relationships/image" Target="../media/image18.wmf"/><Relationship Id="rId17" Type="http://schemas.openxmlformats.org/officeDocument/2006/relationships/oleObject" Target="../embeddings/oleObject18.bin"/><Relationship Id="rId16" Type="http://schemas.openxmlformats.org/officeDocument/2006/relationships/image" Target="../media/image17.wmf"/><Relationship Id="rId15" Type="http://schemas.openxmlformats.org/officeDocument/2006/relationships/oleObject" Target="../embeddings/oleObject17.bin"/><Relationship Id="rId14" Type="http://schemas.openxmlformats.org/officeDocument/2006/relationships/image" Target="../media/image16.wmf"/><Relationship Id="rId13" Type="http://schemas.openxmlformats.org/officeDocument/2006/relationships/oleObject" Target="../embeddings/oleObject16.bin"/><Relationship Id="rId12" Type="http://schemas.openxmlformats.org/officeDocument/2006/relationships/image" Target="../media/image15.wmf"/><Relationship Id="rId11" Type="http://schemas.openxmlformats.org/officeDocument/2006/relationships/oleObject" Target="../embeddings/oleObject15.bin"/><Relationship Id="rId10" Type="http://schemas.openxmlformats.org/officeDocument/2006/relationships/image" Target="../media/image14.wmf"/><Relationship Id="rId1" Type="http://schemas.openxmlformats.org/officeDocument/2006/relationships/oleObject" Target="../embeddings/oleObject10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153.wmf"/><Relationship Id="rId7" Type="http://schemas.openxmlformats.org/officeDocument/2006/relationships/oleObject" Target="../embeddings/oleObject153.bin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151.wmf"/><Relationship Id="rId3" Type="http://schemas.openxmlformats.org/officeDocument/2006/relationships/oleObject" Target="../embeddings/oleObject151.bin"/><Relationship Id="rId2" Type="http://schemas.openxmlformats.org/officeDocument/2006/relationships/image" Target="../media/image150.wmf"/><Relationship Id="rId10" Type="http://schemas.openxmlformats.org/officeDocument/2006/relationships/vmlDrawing" Target="../drawings/vmlDrawing18.vml"/><Relationship Id="rId1" Type="http://schemas.openxmlformats.org/officeDocument/2006/relationships/oleObject" Target="../embeddings/oleObject150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8.bin"/><Relationship Id="rId8" Type="http://schemas.openxmlformats.org/officeDocument/2006/relationships/image" Target="../media/image157.wmf"/><Relationship Id="rId7" Type="http://schemas.openxmlformats.org/officeDocument/2006/relationships/oleObject" Target="../embeddings/oleObject157.bin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55.wmf"/><Relationship Id="rId3" Type="http://schemas.openxmlformats.org/officeDocument/2006/relationships/oleObject" Target="../embeddings/oleObject155.bin"/><Relationship Id="rId22" Type="http://schemas.openxmlformats.org/officeDocument/2006/relationships/vmlDrawing" Target="../drawings/vmlDrawing19.vml"/><Relationship Id="rId21" Type="http://schemas.openxmlformats.org/officeDocument/2006/relationships/slideLayout" Target="../slideLayouts/slideLayout18.xml"/><Relationship Id="rId20" Type="http://schemas.openxmlformats.org/officeDocument/2006/relationships/image" Target="../media/image163.wmf"/><Relationship Id="rId2" Type="http://schemas.openxmlformats.org/officeDocument/2006/relationships/image" Target="../media/image154.wmf"/><Relationship Id="rId19" Type="http://schemas.openxmlformats.org/officeDocument/2006/relationships/oleObject" Target="../embeddings/oleObject163.bin"/><Relationship Id="rId18" Type="http://schemas.openxmlformats.org/officeDocument/2006/relationships/image" Target="../media/image162.wmf"/><Relationship Id="rId17" Type="http://schemas.openxmlformats.org/officeDocument/2006/relationships/oleObject" Target="../embeddings/oleObject162.bin"/><Relationship Id="rId16" Type="http://schemas.openxmlformats.org/officeDocument/2006/relationships/image" Target="../media/image161.wmf"/><Relationship Id="rId15" Type="http://schemas.openxmlformats.org/officeDocument/2006/relationships/oleObject" Target="../embeddings/oleObject161.bin"/><Relationship Id="rId14" Type="http://schemas.openxmlformats.org/officeDocument/2006/relationships/image" Target="../media/image160.wmf"/><Relationship Id="rId13" Type="http://schemas.openxmlformats.org/officeDocument/2006/relationships/oleObject" Target="../embeddings/oleObject160.bin"/><Relationship Id="rId12" Type="http://schemas.openxmlformats.org/officeDocument/2006/relationships/image" Target="../media/image159.wmf"/><Relationship Id="rId11" Type="http://schemas.openxmlformats.org/officeDocument/2006/relationships/oleObject" Target="../embeddings/oleObject159.bin"/><Relationship Id="rId10" Type="http://schemas.openxmlformats.org/officeDocument/2006/relationships/image" Target="../media/image158.wmf"/><Relationship Id="rId1" Type="http://schemas.openxmlformats.org/officeDocument/2006/relationships/oleObject" Target="../embeddings/oleObject154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wmf"/><Relationship Id="rId8" Type="http://schemas.openxmlformats.org/officeDocument/2006/relationships/oleObject" Target="../embeddings/oleObject168.bin"/><Relationship Id="rId7" Type="http://schemas.openxmlformats.org/officeDocument/2006/relationships/image" Target="../media/image166.wmf"/><Relationship Id="rId6" Type="http://schemas.openxmlformats.org/officeDocument/2006/relationships/oleObject" Target="../embeddings/oleObject167.bin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165.wmf"/><Relationship Id="rId3" Type="http://schemas.openxmlformats.org/officeDocument/2006/relationships/oleObject" Target="../embeddings/oleObject165.bin"/><Relationship Id="rId2" Type="http://schemas.openxmlformats.org/officeDocument/2006/relationships/image" Target="../media/image164.wmf"/><Relationship Id="rId17" Type="http://schemas.openxmlformats.org/officeDocument/2006/relationships/vmlDrawing" Target="../drawings/vmlDrawing20.vml"/><Relationship Id="rId16" Type="http://schemas.openxmlformats.org/officeDocument/2006/relationships/slideLayout" Target="../slideLayouts/slideLayout18.xml"/><Relationship Id="rId15" Type="http://schemas.openxmlformats.org/officeDocument/2006/relationships/image" Target="../media/image170.wmf"/><Relationship Id="rId14" Type="http://schemas.openxmlformats.org/officeDocument/2006/relationships/oleObject" Target="../embeddings/oleObject171.bin"/><Relationship Id="rId13" Type="http://schemas.openxmlformats.org/officeDocument/2006/relationships/image" Target="../media/image169.wmf"/><Relationship Id="rId12" Type="http://schemas.openxmlformats.org/officeDocument/2006/relationships/oleObject" Target="../embeddings/oleObject170.bin"/><Relationship Id="rId11" Type="http://schemas.openxmlformats.org/officeDocument/2006/relationships/image" Target="../media/image168.wmf"/><Relationship Id="rId10" Type="http://schemas.openxmlformats.org/officeDocument/2006/relationships/oleObject" Target="../embeddings/oleObject169.bin"/><Relationship Id="rId1" Type="http://schemas.openxmlformats.org/officeDocument/2006/relationships/oleObject" Target="../embeddings/oleObject164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6.bin"/><Relationship Id="rId8" Type="http://schemas.openxmlformats.org/officeDocument/2006/relationships/image" Target="../media/image174.wmf"/><Relationship Id="rId7" Type="http://schemas.openxmlformats.org/officeDocument/2006/relationships/oleObject" Target="../embeddings/oleObject175.bin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172.wmf"/><Relationship Id="rId3" Type="http://schemas.openxmlformats.org/officeDocument/2006/relationships/oleObject" Target="../embeddings/oleObject173.bin"/><Relationship Id="rId22" Type="http://schemas.openxmlformats.org/officeDocument/2006/relationships/vmlDrawing" Target="../drawings/vmlDrawing21.vml"/><Relationship Id="rId21" Type="http://schemas.openxmlformats.org/officeDocument/2006/relationships/slideLayout" Target="../slideLayouts/slideLayout29.xml"/><Relationship Id="rId20" Type="http://schemas.openxmlformats.org/officeDocument/2006/relationships/image" Target="../media/image180.emf"/><Relationship Id="rId2" Type="http://schemas.openxmlformats.org/officeDocument/2006/relationships/image" Target="../media/image171.wmf"/><Relationship Id="rId19" Type="http://schemas.openxmlformats.org/officeDocument/2006/relationships/oleObject" Target="../embeddings/oleObject181.bin"/><Relationship Id="rId18" Type="http://schemas.openxmlformats.org/officeDocument/2006/relationships/image" Target="../media/image179.wmf"/><Relationship Id="rId17" Type="http://schemas.openxmlformats.org/officeDocument/2006/relationships/oleObject" Target="../embeddings/oleObject180.bin"/><Relationship Id="rId16" Type="http://schemas.openxmlformats.org/officeDocument/2006/relationships/image" Target="../media/image178.wmf"/><Relationship Id="rId15" Type="http://schemas.openxmlformats.org/officeDocument/2006/relationships/oleObject" Target="../embeddings/oleObject179.bin"/><Relationship Id="rId14" Type="http://schemas.openxmlformats.org/officeDocument/2006/relationships/image" Target="../media/image177.wmf"/><Relationship Id="rId13" Type="http://schemas.openxmlformats.org/officeDocument/2006/relationships/oleObject" Target="../embeddings/oleObject178.bin"/><Relationship Id="rId12" Type="http://schemas.openxmlformats.org/officeDocument/2006/relationships/image" Target="../media/image176.wmf"/><Relationship Id="rId11" Type="http://schemas.openxmlformats.org/officeDocument/2006/relationships/oleObject" Target="../embeddings/oleObject177.bin"/><Relationship Id="rId10" Type="http://schemas.openxmlformats.org/officeDocument/2006/relationships/image" Target="../media/image175.wmf"/><Relationship Id="rId1" Type="http://schemas.openxmlformats.org/officeDocument/2006/relationships/oleObject" Target="../embeddings/oleObject172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6.bin"/><Relationship Id="rId8" Type="http://schemas.openxmlformats.org/officeDocument/2006/relationships/image" Target="../media/image184.wmf"/><Relationship Id="rId7" Type="http://schemas.openxmlformats.org/officeDocument/2006/relationships/oleObject" Target="../embeddings/oleObject185.bin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184.bin"/><Relationship Id="rId4" Type="http://schemas.openxmlformats.org/officeDocument/2006/relationships/image" Target="../media/image182.emf"/><Relationship Id="rId3" Type="http://schemas.openxmlformats.org/officeDocument/2006/relationships/oleObject" Target="../embeddings/oleObject183.bin"/><Relationship Id="rId24" Type="http://schemas.openxmlformats.org/officeDocument/2006/relationships/vmlDrawing" Target="../drawings/vmlDrawing22.vml"/><Relationship Id="rId23" Type="http://schemas.openxmlformats.org/officeDocument/2006/relationships/slideLayout" Target="../slideLayouts/slideLayout29.xml"/><Relationship Id="rId22" Type="http://schemas.openxmlformats.org/officeDocument/2006/relationships/image" Target="../media/image191.wmf"/><Relationship Id="rId21" Type="http://schemas.openxmlformats.org/officeDocument/2006/relationships/oleObject" Target="../embeddings/oleObject192.bin"/><Relationship Id="rId20" Type="http://schemas.openxmlformats.org/officeDocument/2006/relationships/image" Target="../media/image190.wmf"/><Relationship Id="rId2" Type="http://schemas.openxmlformats.org/officeDocument/2006/relationships/image" Target="../media/image181.wmf"/><Relationship Id="rId19" Type="http://schemas.openxmlformats.org/officeDocument/2006/relationships/oleObject" Target="../embeddings/oleObject191.bin"/><Relationship Id="rId18" Type="http://schemas.openxmlformats.org/officeDocument/2006/relationships/image" Target="../media/image189.wmf"/><Relationship Id="rId17" Type="http://schemas.openxmlformats.org/officeDocument/2006/relationships/oleObject" Target="../embeddings/oleObject190.bin"/><Relationship Id="rId16" Type="http://schemas.openxmlformats.org/officeDocument/2006/relationships/image" Target="../media/image188.wmf"/><Relationship Id="rId15" Type="http://schemas.openxmlformats.org/officeDocument/2006/relationships/oleObject" Target="../embeddings/oleObject189.bin"/><Relationship Id="rId14" Type="http://schemas.openxmlformats.org/officeDocument/2006/relationships/image" Target="../media/image187.wmf"/><Relationship Id="rId13" Type="http://schemas.openxmlformats.org/officeDocument/2006/relationships/oleObject" Target="../embeddings/oleObject188.bin"/><Relationship Id="rId12" Type="http://schemas.openxmlformats.org/officeDocument/2006/relationships/image" Target="../media/image186.wmf"/><Relationship Id="rId11" Type="http://schemas.openxmlformats.org/officeDocument/2006/relationships/oleObject" Target="../embeddings/oleObject187.bin"/><Relationship Id="rId10" Type="http://schemas.openxmlformats.org/officeDocument/2006/relationships/image" Target="../media/image185.wmf"/><Relationship Id="rId1" Type="http://schemas.openxmlformats.org/officeDocument/2006/relationships/oleObject" Target="../embeddings/oleObject182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7.bin"/><Relationship Id="rId8" Type="http://schemas.openxmlformats.org/officeDocument/2006/relationships/image" Target="../media/image195.wmf"/><Relationship Id="rId7" Type="http://schemas.openxmlformats.org/officeDocument/2006/relationships/oleObject" Target="../embeddings/oleObject196.bin"/><Relationship Id="rId6" Type="http://schemas.openxmlformats.org/officeDocument/2006/relationships/image" Target="../media/image194.wmf"/><Relationship Id="rId5" Type="http://schemas.openxmlformats.org/officeDocument/2006/relationships/oleObject" Target="../embeddings/oleObject195.bin"/><Relationship Id="rId4" Type="http://schemas.openxmlformats.org/officeDocument/2006/relationships/image" Target="../media/image193.wmf"/><Relationship Id="rId3" Type="http://schemas.openxmlformats.org/officeDocument/2006/relationships/oleObject" Target="../embeddings/oleObject194.bin"/><Relationship Id="rId24" Type="http://schemas.openxmlformats.org/officeDocument/2006/relationships/vmlDrawing" Target="../drawings/vmlDrawing23.vml"/><Relationship Id="rId23" Type="http://schemas.openxmlformats.org/officeDocument/2006/relationships/slideLayout" Target="../slideLayouts/slideLayout29.xml"/><Relationship Id="rId22" Type="http://schemas.openxmlformats.org/officeDocument/2006/relationships/image" Target="../media/image202.wmf"/><Relationship Id="rId21" Type="http://schemas.openxmlformats.org/officeDocument/2006/relationships/oleObject" Target="../embeddings/oleObject203.bin"/><Relationship Id="rId20" Type="http://schemas.openxmlformats.org/officeDocument/2006/relationships/image" Target="../media/image201.wmf"/><Relationship Id="rId2" Type="http://schemas.openxmlformats.org/officeDocument/2006/relationships/image" Target="../media/image192.wmf"/><Relationship Id="rId19" Type="http://schemas.openxmlformats.org/officeDocument/2006/relationships/oleObject" Target="../embeddings/oleObject202.bin"/><Relationship Id="rId18" Type="http://schemas.openxmlformats.org/officeDocument/2006/relationships/image" Target="../media/image200.emf"/><Relationship Id="rId17" Type="http://schemas.openxmlformats.org/officeDocument/2006/relationships/oleObject" Target="../embeddings/oleObject201.bin"/><Relationship Id="rId16" Type="http://schemas.openxmlformats.org/officeDocument/2006/relationships/image" Target="../media/image199.wmf"/><Relationship Id="rId15" Type="http://schemas.openxmlformats.org/officeDocument/2006/relationships/oleObject" Target="../embeddings/oleObject200.bin"/><Relationship Id="rId14" Type="http://schemas.openxmlformats.org/officeDocument/2006/relationships/image" Target="../media/image198.wmf"/><Relationship Id="rId13" Type="http://schemas.openxmlformats.org/officeDocument/2006/relationships/oleObject" Target="../embeddings/oleObject199.bin"/><Relationship Id="rId12" Type="http://schemas.openxmlformats.org/officeDocument/2006/relationships/image" Target="../media/image197.wmf"/><Relationship Id="rId11" Type="http://schemas.openxmlformats.org/officeDocument/2006/relationships/oleObject" Target="../embeddings/oleObject198.bin"/><Relationship Id="rId10" Type="http://schemas.openxmlformats.org/officeDocument/2006/relationships/image" Target="../media/image196.wmf"/><Relationship Id="rId1" Type="http://schemas.openxmlformats.org/officeDocument/2006/relationships/oleObject" Target="../embeddings/oleObject193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8.bin"/><Relationship Id="rId8" Type="http://schemas.openxmlformats.org/officeDocument/2006/relationships/image" Target="../media/image206.wmf"/><Relationship Id="rId7" Type="http://schemas.openxmlformats.org/officeDocument/2006/relationships/oleObject" Target="../embeddings/oleObject207.bin"/><Relationship Id="rId6" Type="http://schemas.openxmlformats.org/officeDocument/2006/relationships/image" Target="../media/image205.wmf"/><Relationship Id="rId5" Type="http://schemas.openxmlformats.org/officeDocument/2006/relationships/oleObject" Target="../embeddings/oleObject206.bin"/><Relationship Id="rId4" Type="http://schemas.openxmlformats.org/officeDocument/2006/relationships/image" Target="../media/image204.wmf"/><Relationship Id="rId3" Type="http://schemas.openxmlformats.org/officeDocument/2006/relationships/oleObject" Target="../embeddings/oleObject205.bin"/><Relationship Id="rId20" Type="http://schemas.openxmlformats.org/officeDocument/2006/relationships/vmlDrawing" Target="../drawings/vmlDrawing24.vml"/><Relationship Id="rId2" Type="http://schemas.openxmlformats.org/officeDocument/2006/relationships/image" Target="../media/image203.wmf"/><Relationship Id="rId19" Type="http://schemas.openxmlformats.org/officeDocument/2006/relationships/slideLayout" Target="../slideLayouts/slideLayout29.xml"/><Relationship Id="rId18" Type="http://schemas.openxmlformats.org/officeDocument/2006/relationships/image" Target="../media/image211.wmf"/><Relationship Id="rId17" Type="http://schemas.openxmlformats.org/officeDocument/2006/relationships/oleObject" Target="../embeddings/oleObject212.bin"/><Relationship Id="rId16" Type="http://schemas.openxmlformats.org/officeDocument/2006/relationships/image" Target="../media/image210.wmf"/><Relationship Id="rId15" Type="http://schemas.openxmlformats.org/officeDocument/2006/relationships/oleObject" Target="../embeddings/oleObject211.bin"/><Relationship Id="rId14" Type="http://schemas.openxmlformats.org/officeDocument/2006/relationships/image" Target="../media/image209.wmf"/><Relationship Id="rId13" Type="http://schemas.openxmlformats.org/officeDocument/2006/relationships/oleObject" Target="../embeddings/oleObject210.bin"/><Relationship Id="rId12" Type="http://schemas.openxmlformats.org/officeDocument/2006/relationships/image" Target="../media/image208.wmf"/><Relationship Id="rId11" Type="http://schemas.openxmlformats.org/officeDocument/2006/relationships/oleObject" Target="../embeddings/oleObject209.bin"/><Relationship Id="rId10" Type="http://schemas.openxmlformats.org/officeDocument/2006/relationships/image" Target="../media/image207.wmf"/><Relationship Id="rId1" Type="http://schemas.openxmlformats.org/officeDocument/2006/relationships/oleObject" Target="../embeddings/oleObject204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7.bin"/><Relationship Id="rId8" Type="http://schemas.openxmlformats.org/officeDocument/2006/relationships/image" Target="../media/image215.wmf"/><Relationship Id="rId7" Type="http://schemas.openxmlformats.org/officeDocument/2006/relationships/oleObject" Target="../embeddings/oleObject216.bin"/><Relationship Id="rId6" Type="http://schemas.openxmlformats.org/officeDocument/2006/relationships/image" Target="../media/image214.wmf"/><Relationship Id="rId5" Type="http://schemas.openxmlformats.org/officeDocument/2006/relationships/oleObject" Target="../embeddings/oleObject215.bin"/><Relationship Id="rId4" Type="http://schemas.openxmlformats.org/officeDocument/2006/relationships/image" Target="../media/image213.wmf"/><Relationship Id="rId3" Type="http://schemas.openxmlformats.org/officeDocument/2006/relationships/oleObject" Target="../embeddings/oleObject214.bin"/><Relationship Id="rId2" Type="http://schemas.openxmlformats.org/officeDocument/2006/relationships/image" Target="../media/image212.wmf"/><Relationship Id="rId16" Type="http://schemas.openxmlformats.org/officeDocument/2006/relationships/vmlDrawing" Target="../drawings/vmlDrawing25.vml"/><Relationship Id="rId15" Type="http://schemas.openxmlformats.org/officeDocument/2006/relationships/slideLayout" Target="../slideLayouts/slideLayout29.xml"/><Relationship Id="rId14" Type="http://schemas.openxmlformats.org/officeDocument/2006/relationships/image" Target="../media/image218.wmf"/><Relationship Id="rId13" Type="http://schemas.openxmlformats.org/officeDocument/2006/relationships/oleObject" Target="../embeddings/oleObject219.bin"/><Relationship Id="rId12" Type="http://schemas.openxmlformats.org/officeDocument/2006/relationships/image" Target="../media/image217.emf"/><Relationship Id="rId11" Type="http://schemas.openxmlformats.org/officeDocument/2006/relationships/oleObject" Target="../embeddings/oleObject218.bin"/><Relationship Id="rId10" Type="http://schemas.openxmlformats.org/officeDocument/2006/relationships/image" Target="../media/image216.wmf"/><Relationship Id="rId1" Type="http://schemas.openxmlformats.org/officeDocument/2006/relationships/oleObject" Target="../embeddings/oleObject213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4.bin"/><Relationship Id="rId8" Type="http://schemas.openxmlformats.org/officeDocument/2006/relationships/image" Target="../media/image222.wmf"/><Relationship Id="rId7" Type="http://schemas.openxmlformats.org/officeDocument/2006/relationships/oleObject" Target="../embeddings/oleObject223.bin"/><Relationship Id="rId6" Type="http://schemas.openxmlformats.org/officeDocument/2006/relationships/image" Target="../media/image221.wmf"/><Relationship Id="rId5" Type="http://schemas.openxmlformats.org/officeDocument/2006/relationships/oleObject" Target="../embeddings/oleObject222.bin"/><Relationship Id="rId4" Type="http://schemas.openxmlformats.org/officeDocument/2006/relationships/image" Target="../media/image220.wmf"/><Relationship Id="rId3" Type="http://schemas.openxmlformats.org/officeDocument/2006/relationships/oleObject" Target="../embeddings/oleObject221.bin"/><Relationship Id="rId2" Type="http://schemas.openxmlformats.org/officeDocument/2006/relationships/image" Target="../media/image219.wmf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24.xml"/><Relationship Id="rId10" Type="http://schemas.openxmlformats.org/officeDocument/2006/relationships/image" Target="../media/image223.wmf"/><Relationship Id="rId1" Type="http://schemas.openxmlformats.org/officeDocument/2006/relationships/oleObject" Target="../embeddings/oleObject220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8" Type="http://schemas.openxmlformats.org/officeDocument/2006/relationships/image" Target="../media/image26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24.bin"/><Relationship Id="rId24" Type="http://schemas.openxmlformats.org/officeDocument/2006/relationships/vmlDrawing" Target="../drawings/vmlDrawing3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33.wmf"/><Relationship Id="rId21" Type="http://schemas.openxmlformats.org/officeDocument/2006/relationships/oleObject" Target="../embeddings/oleObject33.bin"/><Relationship Id="rId20" Type="http://schemas.openxmlformats.org/officeDocument/2006/relationships/image" Target="../media/image32.wmf"/><Relationship Id="rId2" Type="http://schemas.openxmlformats.org/officeDocument/2006/relationships/image" Target="../media/image23.wmf"/><Relationship Id="rId19" Type="http://schemas.openxmlformats.org/officeDocument/2006/relationships/oleObject" Target="../embeddings/oleObject32.bin"/><Relationship Id="rId18" Type="http://schemas.openxmlformats.org/officeDocument/2006/relationships/image" Target="../media/image31.wmf"/><Relationship Id="rId17" Type="http://schemas.openxmlformats.org/officeDocument/2006/relationships/oleObject" Target="../embeddings/oleObject31.bin"/><Relationship Id="rId16" Type="http://schemas.openxmlformats.org/officeDocument/2006/relationships/image" Target="../media/image30.wmf"/><Relationship Id="rId15" Type="http://schemas.openxmlformats.org/officeDocument/2006/relationships/oleObject" Target="../embeddings/oleObject30.bin"/><Relationship Id="rId14" Type="http://schemas.openxmlformats.org/officeDocument/2006/relationships/image" Target="../media/image29.wmf"/><Relationship Id="rId13" Type="http://schemas.openxmlformats.org/officeDocument/2006/relationships/oleObject" Target="../embeddings/oleObject29.bin"/><Relationship Id="rId12" Type="http://schemas.openxmlformats.org/officeDocument/2006/relationships/image" Target="../media/image28.wmf"/><Relationship Id="rId11" Type="http://schemas.openxmlformats.org/officeDocument/2006/relationships/oleObject" Target="../embeddings/oleObject28.bin"/><Relationship Id="rId10" Type="http://schemas.openxmlformats.org/officeDocument/2006/relationships/image" Target="../media/image27.wmf"/><Relationship Id="rId1" Type="http://schemas.openxmlformats.org/officeDocument/2006/relationships/oleObject" Target="../embeddings/oleObject23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9.bin"/><Relationship Id="rId8" Type="http://schemas.openxmlformats.org/officeDocument/2006/relationships/image" Target="../media/image227.wmf"/><Relationship Id="rId7" Type="http://schemas.openxmlformats.org/officeDocument/2006/relationships/oleObject" Target="../embeddings/oleObject228.bin"/><Relationship Id="rId6" Type="http://schemas.openxmlformats.org/officeDocument/2006/relationships/image" Target="../media/image226.wmf"/><Relationship Id="rId5" Type="http://schemas.openxmlformats.org/officeDocument/2006/relationships/oleObject" Target="../embeddings/oleObject227.bin"/><Relationship Id="rId4" Type="http://schemas.openxmlformats.org/officeDocument/2006/relationships/image" Target="../media/image225.wmf"/><Relationship Id="rId30" Type="http://schemas.openxmlformats.org/officeDocument/2006/relationships/vmlDrawing" Target="../drawings/vmlDrawing27.vml"/><Relationship Id="rId3" Type="http://schemas.openxmlformats.org/officeDocument/2006/relationships/oleObject" Target="../embeddings/oleObject226.bin"/><Relationship Id="rId29" Type="http://schemas.openxmlformats.org/officeDocument/2006/relationships/slideLayout" Target="../slideLayouts/slideLayout29.xml"/><Relationship Id="rId28" Type="http://schemas.openxmlformats.org/officeDocument/2006/relationships/image" Target="../media/image237.wmf"/><Relationship Id="rId27" Type="http://schemas.openxmlformats.org/officeDocument/2006/relationships/oleObject" Target="../embeddings/oleObject238.bin"/><Relationship Id="rId26" Type="http://schemas.openxmlformats.org/officeDocument/2006/relationships/image" Target="../media/image236.wmf"/><Relationship Id="rId25" Type="http://schemas.openxmlformats.org/officeDocument/2006/relationships/oleObject" Target="../embeddings/oleObject237.bin"/><Relationship Id="rId24" Type="http://schemas.openxmlformats.org/officeDocument/2006/relationships/image" Target="../media/image235.wmf"/><Relationship Id="rId23" Type="http://schemas.openxmlformats.org/officeDocument/2006/relationships/oleObject" Target="../embeddings/oleObject236.bin"/><Relationship Id="rId22" Type="http://schemas.openxmlformats.org/officeDocument/2006/relationships/image" Target="../media/image234.wmf"/><Relationship Id="rId21" Type="http://schemas.openxmlformats.org/officeDocument/2006/relationships/oleObject" Target="../embeddings/oleObject235.bin"/><Relationship Id="rId20" Type="http://schemas.openxmlformats.org/officeDocument/2006/relationships/image" Target="../media/image233.wmf"/><Relationship Id="rId2" Type="http://schemas.openxmlformats.org/officeDocument/2006/relationships/image" Target="../media/image224.wmf"/><Relationship Id="rId19" Type="http://schemas.openxmlformats.org/officeDocument/2006/relationships/oleObject" Target="../embeddings/oleObject234.bin"/><Relationship Id="rId18" Type="http://schemas.openxmlformats.org/officeDocument/2006/relationships/image" Target="../media/image232.wmf"/><Relationship Id="rId17" Type="http://schemas.openxmlformats.org/officeDocument/2006/relationships/oleObject" Target="../embeddings/oleObject233.bin"/><Relationship Id="rId16" Type="http://schemas.openxmlformats.org/officeDocument/2006/relationships/image" Target="../media/image231.wmf"/><Relationship Id="rId15" Type="http://schemas.openxmlformats.org/officeDocument/2006/relationships/oleObject" Target="../embeddings/oleObject232.bin"/><Relationship Id="rId14" Type="http://schemas.openxmlformats.org/officeDocument/2006/relationships/image" Target="../media/image230.wmf"/><Relationship Id="rId13" Type="http://schemas.openxmlformats.org/officeDocument/2006/relationships/oleObject" Target="../embeddings/oleObject231.bin"/><Relationship Id="rId12" Type="http://schemas.openxmlformats.org/officeDocument/2006/relationships/image" Target="../media/image229.wmf"/><Relationship Id="rId11" Type="http://schemas.openxmlformats.org/officeDocument/2006/relationships/oleObject" Target="../embeddings/oleObject230.bin"/><Relationship Id="rId10" Type="http://schemas.openxmlformats.org/officeDocument/2006/relationships/image" Target="../media/image228.wmf"/><Relationship Id="rId1" Type="http://schemas.openxmlformats.org/officeDocument/2006/relationships/oleObject" Target="../embeddings/oleObject22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43.png"/><Relationship Id="rId1" Type="http://schemas.openxmlformats.org/officeDocument/2006/relationships/image" Target="../media/image2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45.png"/><Relationship Id="rId1" Type="http://schemas.openxmlformats.org/officeDocument/2006/relationships/image" Target="../media/image244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9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257.png"/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image" Target="../media/image25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37.w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5.wmf"/><Relationship Id="rId3" Type="http://schemas.openxmlformats.org/officeDocument/2006/relationships/oleObject" Target="../embeddings/oleObject35.bin"/><Relationship Id="rId28" Type="http://schemas.openxmlformats.org/officeDocument/2006/relationships/vmlDrawing" Target="../drawings/vmlDrawing4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46.wmf"/><Relationship Id="rId25" Type="http://schemas.openxmlformats.org/officeDocument/2006/relationships/oleObject" Target="../embeddings/oleObject46.bin"/><Relationship Id="rId24" Type="http://schemas.openxmlformats.org/officeDocument/2006/relationships/image" Target="../media/image45.wmf"/><Relationship Id="rId23" Type="http://schemas.openxmlformats.org/officeDocument/2006/relationships/oleObject" Target="../embeddings/oleObject45.bin"/><Relationship Id="rId22" Type="http://schemas.openxmlformats.org/officeDocument/2006/relationships/image" Target="../media/image44.wmf"/><Relationship Id="rId21" Type="http://schemas.openxmlformats.org/officeDocument/2006/relationships/oleObject" Target="../embeddings/oleObject44.bin"/><Relationship Id="rId20" Type="http://schemas.openxmlformats.org/officeDocument/2006/relationships/image" Target="../media/image43.wmf"/><Relationship Id="rId2" Type="http://schemas.openxmlformats.org/officeDocument/2006/relationships/image" Target="../media/image34.wmf"/><Relationship Id="rId19" Type="http://schemas.openxmlformats.org/officeDocument/2006/relationships/oleObject" Target="../embeddings/oleObject43.bin"/><Relationship Id="rId18" Type="http://schemas.openxmlformats.org/officeDocument/2006/relationships/image" Target="../media/image42.wmf"/><Relationship Id="rId17" Type="http://schemas.openxmlformats.org/officeDocument/2006/relationships/oleObject" Target="../embeddings/oleObject42.bin"/><Relationship Id="rId16" Type="http://schemas.openxmlformats.org/officeDocument/2006/relationships/image" Target="../media/image41.wmf"/><Relationship Id="rId15" Type="http://schemas.openxmlformats.org/officeDocument/2006/relationships/oleObject" Target="../embeddings/oleObject41.bin"/><Relationship Id="rId14" Type="http://schemas.openxmlformats.org/officeDocument/2006/relationships/image" Target="../media/image40.wmf"/><Relationship Id="rId13" Type="http://schemas.openxmlformats.org/officeDocument/2006/relationships/oleObject" Target="../embeddings/oleObject40.bin"/><Relationship Id="rId12" Type="http://schemas.openxmlformats.org/officeDocument/2006/relationships/image" Target="../media/image39.wmf"/><Relationship Id="rId11" Type="http://schemas.openxmlformats.org/officeDocument/2006/relationships/oleObject" Target="../embeddings/oleObject39.bin"/><Relationship Id="rId10" Type="http://schemas.openxmlformats.org/officeDocument/2006/relationships/image" Target="../media/image38.wmf"/><Relationship Id="rId1" Type="http://schemas.openxmlformats.org/officeDocument/2006/relationships/oleObject" Target="../embeddings/oleObject34.bin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9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image" Target="../media/image2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64.png"/><Relationship Id="rId1" Type="http://schemas.openxmlformats.org/officeDocument/2006/relationships/image" Target="../media/image2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66.png"/><Relationship Id="rId1" Type="http://schemas.openxmlformats.org/officeDocument/2006/relationships/image" Target="../media/image2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68.png"/><Relationship Id="rId1" Type="http://schemas.openxmlformats.org/officeDocument/2006/relationships/image" Target="../media/image26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.bin"/><Relationship Id="rId8" Type="http://schemas.openxmlformats.org/officeDocument/2006/relationships/image" Target="../media/image50.wmf"/><Relationship Id="rId7" Type="http://schemas.openxmlformats.org/officeDocument/2006/relationships/oleObject" Target="../embeddings/oleObject50.bin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48.wmf"/><Relationship Id="rId3" Type="http://schemas.openxmlformats.org/officeDocument/2006/relationships/oleObject" Target="../embeddings/oleObject48.bin"/><Relationship Id="rId20" Type="http://schemas.openxmlformats.org/officeDocument/2006/relationships/vmlDrawing" Target="../drawings/vmlDrawing5.vml"/><Relationship Id="rId2" Type="http://schemas.openxmlformats.org/officeDocument/2006/relationships/image" Target="../media/image47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55.wmf"/><Relationship Id="rId17" Type="http://schemas.openxmlformats.org/officeDocument/2006/relationships/oleObject" Target="../embeddings/oleObject55.bin"/><Relationship Id="rId16" Type="http://schemas.openxmlformats.org/officeDocument/2006/relationships/image" Target="../media/image54.wmf"/><Relationship Id="rId15" Type="http://schemas.openxmlformats.org/officeDocument/2006/relationships/oleObject" Target="../embeddings/oleObject54.bin"/><Relationship Id="rId14" Type="http://schemas.openxmlformats.org/officeDocument/2006/relationships/image" Target="../media/image53.wmf"/><Relationship Id="rId13" Type="http://schemas.openxmlformats.org/officeDocument/2006/relationships/oleObject" Target="../embeddings/oleObject53.bin"/><Relationship Id="rId12" Type="http://schemas.openxmlformats.org/officeDocument/2006/relationships/image" Target="../media/image52.wmf"/><Relationship Id="rId11" Type="http://schemas.openxmlformats.org/officeDocument/2006/relationships/oleObject" Target="../embeddings/oleObject52.bin"/><Relationship Id="rId10" Type="http://schemas.openxmlformats.org/officeDocument/2006/relationships/image" Target="../media/image51.wmf"/><Relationship Id="rId1" Type="http://schemas.openxmlformats.org/officeDocument/2006/relationships/oleObject" Target="../embeddings/oleObject47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.bin"/><Relationship Id="rId8" Type="http://schemas.openxmlformats.org/officeDocument/2006/relationships/image" Target="../media/image59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58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7.wmf"/><Relationship Id="rId3" Type="http://schemas.openxmlformats.org/officeDocument/2006/relationships/oleObject" Target="../embeddings/oleObject57.bin"/><Relationship Id="rId26" Type="http://schemas.openxmlformats.org/officeDocument/2006/relationships/vmlDrawing" Target="../drawings/vmlDrawing6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67.wmf"/><Relationship Id="rId23" Type="http://schemas.openxmlformats.org/officeDocument/2006/relationships/oleObject" Target="../embeddings/oleObject67.bin"/><Relationship Id="rId22" Type="http://schemas.openxmlformats.org/officeDocument/2006/relationships/image" Target="../media/image66.wmf"/><Relationship Id="rId21" Type="http://schemas.openxmlformats.org/officeDocument/2006/relationships/oleObject" Target="../embeddings/oleObject66.bin"/><Relationship Id="rId20" Type="http://schemas.openxmlformats.org/officeDocument/2006/relationships/image" Target="../media/image65.wmf"/><Relationship Id="rId2" Type="http://schemas.openxmlformats.org/officeDocument/2006/relationships/image" Target="../media/image56.wmf"/><Relationship Id="rId19" Type="http://schemas.openxmlformats.org/officeDocument/2006/relationships/oleObject" Target="../embeddings/oleObject65.bin"/><Relationship Id="rId18" Type="http://schemas.openxmlformats.org/officeDocument/2006/relationships/image" Target="../media/image64.wmf"/><Relationship Id="rId17" Type="http://schemas.openxmlformats.org/officeDocument/2006/relationships/oleObject" Target="../embeddings/oleObject64.bin"/><Relationship Id="rId16" Type="http://schemas.openxmlformats.org/officeDocument/2006/relationships/image" Target="../media/image63.wmf"/><Relationship Id="rId15" Type="http://schemas.openxmlformats.org/officeDocument/2006/relationships/oleObject" Target="../embeddings/oleObject63.bin"/><Relationship Id="rId14" Type="http://schemas.openxmlformats.org/officeDocument/2006/relationships/image" Target="../media/image62.wmf"/><Relationship Id="rId13" Type="http://schemas.openxmlformats.org/officeDocument/2006/relationships/oleObject" Target="../embeddings/oleObject62.bin"/><Relationship Id="rId12" Type="http://schemas.openxmlformats.org/officeDocument/2006/relationships/image" Target="../media/image61.wmf"/><Relationship Id="rId11" Type="http://schemas.openxmlformats.org/officeDocument/2006/relationships/oleObject" Target="../embeddings/oleObject61.bin"/><Relationship Id="rId10" Type="http://schemas.openxmlformats.org/officeDocument/2006/relationships/image" Target="../media/image60.wmf"/><Relationship Id="rId1" Type="http://schemas.openxmlformats.org/officeDocument/2006/relationships/oleObject" Target="../embeddings/oleObject56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2.bin"/><Relationship Id="rId8" Type="http://schemas.openxmlformats.org/officeDocument/2006/relationships/image" Target="../media/image71.wmf"/><Relationship Id="rId7" Type="http://schemas.openxmlformats.org/officeDocument/2006/relationships/oleObject" Target="../embeddings/oleObject71.bin"/><Relationship Id="rId6" Type="http://schemas.openxmlformats.org/officeDocument/2006/relationships/image" Target="../media/image70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69.wmf"/><Relationship Id="rId3" Type="http://schemas.openxmlformats.org/officeDocument/2006/relationships/oleObject" Target="../embeddings/oleObject69.bin"/><Relationship Id="rId26" Type="http://schemas.openxmlformats.org/officeDocument/2006/relationships/vmlDrawing" Target="../drawings/vmlDrawing7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79.wmf"/><Relationship Id="rId23" Type="http://schemas.openxmlformats.org/officeDocument/2006/relationships/oleObject" Target="../embeddings/oleObject79.bin"/><Relationship Id="rId22" Type="http://schemas.openxmlformats.org/officeDocument/2006/relationships/image" Target="../media/image78.wmf"/><Relationship Id="rId21" Type="http://schemas.openxmlformats.org/officeDocument/2006/relationships/oleObject" Target="../embeddings/oleObject78.bin"/><Relationship Id="rId20" Type="http://schemas.openxmlformats.org/officeDocument/2006/relationships/image" Target="../media/image77.wmf"/><Relationship Id="rId2" Type="http://schemas.openxmlformats.org/officeDocument/2006/relationships/image" Target="../media/image68.wmf"/><Relationship Id="rId19" Type="http://schemas.openxmlformats.org/officeDocument/2006/relationships/oleObject" Target="../embeddings/oleObject77.bin"/><Relationship Id="rId18" Type="http://schemas.openxmlformats.org/officeDocument/2006/relationships/image" Target="../media/image76.wmf"/><Relationship Id="rId17" Type="http://schemas.openxmlformats.org/officeDocument/2006/relationships/oleObject" Target="../embeddings/oleObject76.bin"/><Relationship Id="rId16" Type="http://schemas.openxmlformats.org/officeDocument/2006/relationships/image" Target="../media/image75.wmf"/><Relationship Id="rId15" Type="http://schemas.openxmlformats.org/officeDocument/2006/relationships/oleObject" Target="../embeddings/oleObject75.bin"/><Relationship Id="rId14" Type="http://schemas.openxmlformats.org/officeDocument/2006/relationships/image" Target="../media/image74.wmf"/><Relationship Id="rId13" Type="http://schemas.openxmlformats.org/officeDocument/2006/relationships/oleObject" Target="../embeddings/oleObject74.bin"/><Relationship Id="rId12" Type="http://schemas.openxmlformats.org/officeDocument/2006/relationships/image" Target="../media/image73.wmf"/><Relationship Id="rId11" Type="http://schemas.openxmlformats.org/officeDocument/2006/relationships/oleObject" Target="../embeddings/oleObject73.bin"/><Relationship Id="rId10" Type="http://schemas.openxmlformats.org/officeDocument/2006/relationships/image" Target="../media/image72.wmf"/><Relationship Id="rId1" Type="http://schemas.openxmlformats.org/officeDocument/2006/relationships/oleObject" Target="../embeddings/oleObject68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4.bin"/><Relationship Id="rId8" Type="http://schemas.openxmlformats.org/officeDocument/2006/relationships/image" Target="../media/image83.wmf"/><Relationship Id="rId7" Type="http://schemas.openxmlformats.org/officeDocument/2006/relationships/oleObject" Target="../embeddings/oleObject83.bin"/><Relationship Id="rId6" Type="http://schemas.openxmlformats.org/officeDocument/2006/relationships/image" Target="../media/image82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81.wmf"/><Relationship Id="rId30" Type="http://schemas.openxmlformats.org/officeDocument/2006/relationships/vmlDrawing" Target="../drawings/vmlDrawing8.vml"/><Relationship Id="rId3" Type="http://schemas.openxmlformats.org/officeDocument/2006/relationships/oleObject" Target="../embeddings/oleObject81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93.wmf"/><Relationship Id="rId27" Type="http://schemas.openxmlformats.org/officeDocument/2006/relationships/oleObject" Target="../embeddings/oleObject93.bin"/><Relationship Id="rId26" Type="http://schemas.openxmlformats.org/officeDocument/2006/relationships/image" Target="../media/image92.wmf"/><Relationship Id="rId25" Type="http://schemas.openxmlformats.org/officeDocument/2006/relationships/oleObject" Target="../embeddings/oleObject92.bin"/><Relationship Id="rId24" Type="http://schemas.openxmlformats.org/officeDocument/2006/relationships/image" Target="../media/image91.wmf"/><Relationship Id="rId23" Type="http://schemas.openxmlformats.org/officeDocument/2006/relationships/oleObject" Target="../embeddings/oleObject91.bin"/><Relationship Id="rId22" Type="http://schemas.openxmlformats.org/officeDocument/2006/relationships/image" Target="../media/image90.wmf"/><Relationship Id="rId21" Type="http://schemas.openxmlformats.org/officeDocument/2006/relationships/oleObject" Target="../embeddings/oleObject90.bin"/><Relationship Id="rId20" Type="http://schemas.openxmlformats.org/officeDocument/2006/relationships/image" Target="../media/image89.wmf"/><Relationship Id="rId2" Type="http://schemas.openxmlformats.org/officeDocument/2006/relationships/image" Target="../media/image80.wmf"/><Relationship Id="rId19" Type="http://schemas.openxmlformats.org/officeDocument/2006/relationships/oleObject" Target="../embeddings/oleObject89.bin"/><Relationship Id="rId18" Type="http://schemas.openxmlformats.org/officeDocument/2006/relationships/image" Target="../media/image88.wmf"/><Relationship Id="rId17" Type="http://schemas.openxmlformats.org/officeDocument/2006/relationships/oleObject" Target="../embeddings/oleObject88.bin"/><Relationship Id="rId16" Type="http://schemas.openxmlformats.org/officeDocument/2006/relationships/image" Target="../media/image87.wmf"/><Relationship Id="rId15" Type="http://schemas.openxmlformats.org/officeDocument/2006/relationships/oleObject" Target="../embeddings/oleObject87.bin"/><Relationship Id="rId14" Type="http://schemas.openxmlformats.org/officeDocument/2006/relationships/image" Target="../media/image86.wmf"/><Relationship Id="rId13" Type="http://schemas.openxmlformats.org/officeDocument/2006/relationships/oleObject" Target="../embeddings/oleObject86.bin"/><Relationship Id="rId12" Type="http://schemas.openxmlformats.org/officeDocument/2006/relationships/image" Target="../media/image85.wmf"/><Relationship Id="rId11" Type="http://schemas.openxmlformats.org/officeDocument/2006/relationships/oleObject" Target="../embeddings/oleObject85.bin"/><Relationship Id="rId10" Type="http://schemas.openxmlformats.org/officeDocument/2006/relationships/image" Target="../media/image84.wmf"/><Relationship Id="rId1" Type="http://schemas.openxmlformats.org/officeDocument/2006/relationships/oleObject" Target="../embeddings/oleObject80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8.bin"/><Relationship Id="rId8" Type="http://schemas.openxmlformats.org/officeDocument/2006/relationships/image" Target="../media/image97.wmf"/><Relationship Id="rId7" Type="http://schemas.openxmlformats.org/officeDocument/2006/relationships/oleObject" Target="../embeddings/oleObject97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95.wmf"/><Relationship Id="rId3" Type="http://schemas.openxmlformats.org/officeDocument/2006/relationships/oleObject" Target="../embeddings/oleObject95.bin"/><Relationship Id="rId2" Type="http://schemas.openxmlformats.org/officeDocument/2006/relationships/image" Target="../media/image94.wmf"/><Relationship Id="rId16" Type="http://schemas.openxmlformats.org/officeDocument/2006/relationships/vmlDrawing" Target="../drawings/vmlDrawing9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00.wmf"/><Relationship Id="rId13" Type="http://schemas.openxmlformats.org/officeDocument/2006/relationships/oleObject" Target="../embeddings/oleObject100.bin"/><Relationship Id="rId12" Type="http://schemas.openxmlformats.org/officeDocument/2006/relationships/image" Target="../media/image99.wmf"/><Relationship Id="rId11" Type="http://schemas.openxmlformats.org/officeDocument/2006/relationships/oleObject" Target="../embeddings/oleObject99.bin"/><Relationship Id="rId10" Type="http://schemas.openxmlformats.org/officeDocument/2006/relationships/image" Target="../media/image98.wmf"/><Relationship Id="rId1" Type="http://schemas.openxmlformats.org/officeDocument/2006/relationships/oleObject" Target="../embeddings/oleObject9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Text Box 45"/>
          <p:cNvSpPr txBox="1"/>
          <p:nvPr/>
        </p:nvSpPr>
        <p:spPr>
          <a:xfrm>
            <a:off x="114300" y="2781300"/>
            <a:ext cx="3810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章   质点运动学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107950" y="2781300"/>
            <a:ext cx="6048375" cy="1138238"/>
            <a:chOff x="113" y="1933"/>
            <a:chExt cx="3810" cy="717"/>
          </a:xfrm>
        </p:grpSpPr>
        <p:graphicFrame>
          <p:nvGraphicFramePr>
            <p:cNvPr id="1033" name="Object 46"/>
            <p:cNvGraphicFramePr/>
            <p:nvPr/>
          </p:nvGraphicFramePr>
          <p:xfrm>
            <a:off x="2426" y="1979"/>
            <a:ext cx="680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507365" imgH="405765" progId="Equation.3">
                    <p:embed/>
                  </p:oleObj>
                </mc:Choice>
                <mc:Fallback>
                  <p:oleObj name="" r:id="rId1" imgW="507365" imgH="405765" progId="Equation.3">
                    <p:embed/>
                    <p:pic>
                      <p:nvPicPr>
                        <p:cNvPr id="0" name="图片 318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426" y="1979"/>
                          <a:ext cx="680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" name="Object 47"/>
            <p:cNvGraphicFramePr/>
            <p:nvPr/>
          </p:nvGraphicFramePr>
          <p:xfrm>
            <a:off x="3288" y="1933"/>
            <a:ext cx="635" cy="7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520700" imgH="444500" progId="Equation.3">
                    <p:embed/>
                  </p:oleObj>
                </mc:Choice>
                <mc:Fallback>
                  <p:oleObj name="" r:id="rId3" imgW="520700" imgH="444500" progId="Equation.3">
                    <p:embed/>
                    <p:pic>
                      <p:nvPicPr>
                        <p:cNvPr id="0" name="图片 31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88" y="1933"/>
                          <a:ext cx="635" cy="7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9" name="Text Box 50"/>
            <p:cNvSpPr txBox="1"/>
            <p:nvPr/>
          </p:nvSpPr>
          <p:spPr>
            <a:xfrm>
              <a:off x="113" y="2160"/>
              <a:ext cx="242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在自然坐标系中的加速度：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5" name="Group 71"/>
          <p:cNvGrpSpPr/>
          <p:nvPr/>
        </p:nvGrpSpPr>
        <p:grpSpPr>
          <a:xfrm>
            <a:off x="107950" y="3500438"/>
            <a:ext cx="7405688" cy="1249362"/>
            <a:chOff x="99" y="2280"/>
            <a:chExt cx="4665" cy="787"/>
          </a:xfrm>
        </p:grpSpPr>
        <p:sp>
          <p:nvSpPr>
            <p:cNvPr id="1054" name="Text Box 51"/>
            <p:cNvSpPr txBox="1"/>
            <p:nvPr/>
          </p:nvSpPr>
          <p:spPr>
            <a:xfrm>
              <a:off x="99" y="2280"/>
              <a:ext cx="173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求解基本问题：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pSp>
          <p:nvGrpSpPr>
            <p:cNvPr id="1055" name="Group 54"/>
            <p:cNvGrpSpPr/>
            <p:nvPr/>
          </p:nvGrpSpPr>
          <p:grpSpPr>
            <a:xfrm>
              <a:off x="158" y="2488"/>
              <a:ext cx="3085" cy="579"/>
              <a:chOff x="240" y="672"/>
              <a:chExt cx="4848" cy="864"/>
            </a:xfrm>
          </p:grpSpPr>
          <p:graphicFrame>
            <p:nvGraphicFramePr>
              <p:cNvPr id="1030" name="Object 55"/>
              <p:cNvGraphicFramePr/>
              <p:nvPr/>
            </p:nvGraphicFramePr>
            <p:xfrm>
              <a:off x="240" y="1126"/>
              <a:ext cx="4848" cy="4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" r:id="rId5" imgW="4669790" imgH="405765" progId="Equation.3">
                      <p:embed/>
                    </p:oleObj>
                  </mc:Choice>
                  <mc:Fallback>
                    <p:oleObj name="" r:id="rId5" imgW="4669790" imgH="405765" progId="Equation.3">
                      <p:embed/>
                      <p:pic>
                        <p:nvPicPr>
                          <p:cNvPr id="0" name="图片 318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40" y="1126"/>
                            <a:ext cx="4848" cy="41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57" name="Line 56"/>
              <p:cNvSpPr/>
              <p:nvPr/>
            </p:nvSpPr>
            <p:spPr>
              <a:xfrm>
                <a:off x="960" y="1344"/>
                <a:ext cx="1200" cy="0"/>
              </a:xfrm>
              <a:prstGeom prst="line">
                <a:avLst/>
              </a:prstGeom>
              <a:ln w="571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58" name="Line 57"/>
              <p:cNvSpPr/>
              <p:nvPr/>
            </p:nvSpPr>
            <p:spPr>
              <a:xfrm>
                <a:off x="3072" y="1344"/>
                <a:ext cx="1200" cy="0"/>
              </a:xfrm>
              <a:prstGeom prst="line">
                <a:avLst/>
              </a:prstGeom>
              <a:ln w="571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graphicFrame>
            <p:nvGraphicFramePr>
              <p:cNvPr id="1031" name="Object 58"/>
              <p:cNvGraphicFramePr/>
              <p:nvPr/>
            </p:nvGraphicFramePr>
            <p:xfrm>
              <a:off x="1056" y="720"/>
              <a:ext cx="955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" r:id="rId7" imgW="1091565" imgH="660400" progId="Equation.3">
                      <p:embed/>
                    </p:oleObj>
                  </mc:Choice>
                  <mc:Fallback>
                    <p:oleObj name="" r:id="rId7" imgW="1091565" imgH="660400" progId="Equation.3">
                      <p:embed/>
                      <p:pic>
                        <p:nvPicPr>
                          <p:cNvPr id="0" name="图片 3188"/>
                          <p:cNvPicPr/>
                          <p:nvPr/>
                        </p:nvPicPr>
                        <p:blipFill>
                          <a:blip r:embed="rId8">
                            <a:clrChange>
                              <a:clrFrom>
                                <a:srgbClr val="000000"/>
                              </a:clrFrom>
                              <a:clrTo>
                                <a:srgbClr val="990099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056" y="720"/>
                            <a:ext cx="955" cy="5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2" name="Object 59"/>
              <p:cNvGraphicFramePr/>
              <p:nvPr/>
            </p:nvGraphicFramePr>
            <p:xfrm>
              <a:off x="3216" y="672"/>
              <a:ext cx="901" cy="5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" r:id="rId9" imgW="1091565" imgH="660400" progId="Equation.3">
                      <p:embed/>
                    </p:oleObj>
                  </mc:Choice>
                  <mc:Fallback>
                    <p:oleObj name="" r:id="rId9" imgW="1091565" imgH="660400" progId="Equation.3">
                      <p:embed/>
                      <p:pic>
                        <p:nvPicPr>
                          <p:cNvPr id="0" name="图片 3184"/>
                          <p:cNvPicPr/>
                          <p:nvPr/>
                        </p:nvPicPr>
                        <p:blipFill>
                          <a:blip r:embed="rId10">
                            <a:clrChange>
                              <a:clrFrom>
                                <a:srgbClr val="000000"/>
                              </a:clrFrom>
                              <a:clrTo>
                                <a:srgbClr val="990099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216" y="672"/>
                            <a:ext cx="901" cy="59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56" name="Text Box 60"/>
            <p:cNvSpPr txBox="1"/>
            <p:nvPr/>
          </p:nvSpPr>
          <p:spPr>
            <a:xfrm>
              <a:off x="3243" y="2750"/>
              <a:ext cx="15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逆向则为积分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9" name="Group 82"/>
          <p:cNvGrpSpPr/>
          <p:nvPr/>
        </p:nvGrpSpPr>
        <p:grpSpPr>
          <a:xfrm>
            <a:off x="77788" y="5181600"/>
            <a:ext cx="6121400" cy="695325"/>
            <a:chOff x="158" y="3809"/>
            <a:chExt cx="3856" cy="438"/>
          </a:xfrm>
        </p:grpSpPr>
        <p:sp>
          <p:nvSpPr>
            <p:cNvPr id="1053" name="Rectangle 49"/>
            <p:cNvSpPr/>
            <p:nvPr/>
          </p:nvSpPr>
          <p:spPr>
            <a:xfrm>
              <a:off x="158" y="3894"/>
              <a:ext cx="186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rPr>
                <a:t>相对运动关系：</a:t>
              </a:r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1029" name="Object 61"/>
            <p:cNvGraphicFramePr/>
            <p:nvPr/>
          </p:nvGraphicFramePr>
          <p:xfrm>
            <a:off x="1429" y="3809"/>
            <a:ext cx="2585" cy="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1" imgW="1497330" imgH="254000" progId="Equation.3">
                    <p:embed/>
                  </p:oleObj>
                </mc:Choice>
                <mc:Fallback>
                  <p:oleObj name="" r:id="rId11" imgW="1497330" imgH="254000" progId="Equation.3">
                    <p:embed/>
                    <p:pic>
                      <p:nvPicPr>
                        <p:cNvPr id="0" name="图片 318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429" y="3809"/>
                          <a:ext cx="2585" cy="4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69"/>
          <p:cNvGrpSpPr/>
          <p:nvPr/>
        </p:nvGrpSpPr>
        <p:grpSpPr>
          <a:xfrm>
            <a:off x="179388" y="-26987"/>
            <a:ext cx="6642100" cy="2260600"/>
            <a:chOff x="113" y="-17"/>
            <a:chExt cx="4184" cy="1424"/>
          </a:xfrm>
        </p:grpSpPr>
        <p:sp>
          <p:nvSpPr>
            <p:cNvPr id="1046" name="Text Box 37"/>
            <p:cNvSpPr txBox="1"/>
            <p:nvPr/>
          </p:nvSpPr>
          <p:spPr>
            <a:xfrm>
              <a:off x="2269" y="-17"/>
              <a:ext cx="1337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32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复  习</a:t>
              </a:r>
              <a:endParaRPr lang="zh-CN" altLang="en-US" sz="32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047" name="Text Box 38"/>
            <p:cNvSpPr txBox="1"/>
            <p:nvPr/>
          </p:nvSpPr>
          <p:spPr>
            <a:xfrm>
              <a:off x="113" y="618"/>
              <a:ext cx="146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不考的内容：</a:t>
              </a:r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048" name="Text Box 39"/>
            <p:cNvSpPr txBox="1"/>
            <p:nvPr/>
          </p:nvSpPr>
          <p:spPr>
            <a:xfrm>
              <a:off x="1045" y="336"/>
              <a:ext cx="325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考试范围：讲课内容（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－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8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章）</a:t>
              </a:r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049" name="Text Box 40"/>
            <p:cNvSpPr txBox="1"/>
            <p:nvPr/>
          </p:nvSpPr>
          <p:spPr>
            <a:xfrm>
              <a:off x="120" y="1117"/>
              <a:ext cx="3489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rPr>
                <a:t>。电场的散度（高斯定理的微分形式）</a:t>
              </a:r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050" name="Text Box 41"/>
            <p:cNvSpPr txBox="1"/>
            <p:nvPr/>
          </p:nvSpPr>
          <p:spPr>
            <a:xfrm>
              <a:off x="129" y="874"/>
              <a:ext cx="136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rPr>
                <a:t>。四维时空。</a:t>
              </a:r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12" name="Group 81"/>
          <p:cNvGrpSpPr/>
          <p:nvPr/>
        </p:nvGrpSpPr>
        <p:grpSpPr>
          <a:xfrm>
            <a:off x="109538" y="4733925"/>
            <a:ext cx="4822825" cy="639763"/>
            <a:chOff x="68" y="3040"/>
            <a:chExt cx="3038" cy="403"/>
          </a:xfrm>
        </p:grpSpPr>
        <p:graphicFrame>
          <p:nvGraphicFramePr>
            <p:cNvPr id="1028" name="Object 79"/>
            <p:cNvGraphicFramePr/>
            <p:nvPr/>
          </p:nvGraphicFramePr>
          <p:xfrm>
            <a:off x="1156" y="3040"/>
            <a:ext cx="1950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3" imgW="1282065" imgH="241300" progId="Equation.3">
                    <p:embed/>
                  </p:oleObj>
                </mc:Choice>
                <mc:Fallback>
                  <p:oleObj name="" r:id="rId13" imgW="1282065" imgH="241300" progId="Equation.3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56" y="3040"/>
                          <a:ext cx="1950" cy="4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5" name="Text Box 80"/>
            <p:cNvSpPr txBox="1"/>
            <p:nvPr/>
          </p:nvSpPr>
          <p:spPr>
            <a:xfrm>
              <a:off x="68" y="3067"/>
              <a:ext cx="126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匀加速情况：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" name="Group 92"/>
          <p:cNvGrpSpPr/>
          <p:nvPr/>
        </p:nvGrpSpPr>
        <p:grpSpPr>
          <a:xfrm>
            <a:off x="101600" y="5789613"/>
            <a:ext cx="8767763" cy="952500"/>
            <a:chOff x="64" y="3647"/>
            <a:chExt cx="5523" cy="600"/>
          </a:xfrm>
        </p:grpSpPr>
        <p:sp>
          <p:nvSpPr>
            <p:cNvPr id="1042" name="Rectangle 84"/>
            <p:cNvSpPr/>
            <p:nvPr/>
          </p:nvSpPr>
          <p:spPr>
            <a:xfrm>
              <a:off x="64" y="3647"/>
              <a:ext cx="336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第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2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章 质点动力学</a:t>
              </a:r>
              <a:endParaRPr lang="zh-CN" altLang="en-US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1026" name="Object 87"/>
            <p:cNvGraphicFramePr/>
            <p:nvPr/>
          </p:nvGraphicFramePr>
          <p:xfrm>
            <a:off x="3334" y="3884"/>
            <a:ext cx="1814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5" imgW="1066165" imgH="203200" progId="Equation.3">
                    <p:embed/>
                  </p:oleObj>
                </mc:Choice>
                <mc:Fallback>
                  <p:oleObj name="" r:id="rId15" imgW="1066165" imgH="203200" progId="Equation.3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334" y="3884"/>
                          <a:ext cx="1814" cy="3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3" name="Rectangle 89"/>
            <p:cNvSpPr/>
            <p:nvPr/>
          </p:nvSpPr>
          <p:spPr>
            <a:xfrm>
              <a:off x="3379" y="3686"/>
              <a:ext cx="22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黑体" panose="02010609060101010101" pitchFamily="2" charset="-122"/>
                  <a:ea typeface="黑体" panose="02010609060101010101" pitchFamily="2" charset="-122"/>
                </a:rPr>
                <a:t>一般为通过积分计算</a:t>
              </a:r>
              <a:endParaRPr lang="zh-CN" altLang="en-US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044" name="Text Box 90"/>
            <p:cNvSpPr txBox="1"/>
            <p:nvPr/>
          </p:nvSpPr>
          <p:spPr>
            <a:xfrm>
              <a:off x="68" y="3913"/>
              <a:ext cx="258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rPr>
                <a:t>牛顿定律（解题类型）：</a:t>
              </a:r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1027" name="Object 91"/>
            <p:cNvGraphicFramePr/>
            <p:nvPr/>
          </p:nvGraphicFramePr>
          <p:xfrm>
            <a:off x="2199" y="3888"/>
            <a:ext cx="953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7" imgW="532765" imgH="203200" progId="Equation.3">
                    <p:embed/>
                  </p:oleObj>
                </mc:Choice>
                <mc:Fallback>
                  <p:oleObj name="" r:id="rId17" imgW="532765" imgH="203200" progId="Equation.3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199" y="3888"/>
                          <a:ext cx="953" cy="3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/>
          <p:nvPr/>
        </p:nvSpPr>
        <p:spPr>
          <a:xfrm>
            <a:off x="2627313" y="0"/>
            <a:ext cx="333057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33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</a:t>
            </a:r>
            <a:r>
              <a:rPr lang="zh-CN" altLang="en-US" sz="3200" dirty="0">
                <a:solidFill>
                  <a:srgbClr val="FF33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模拟试题</a:t>
            </a:r>
            <a:endParaRPr lang="zh-CN" altLang="en-US" sz="3200" dirty="0">
              <a:solidFill>
                <a:srgbClr val="FF33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aphicFrame>
        <p:nvGraphicFramePr>
          <p:cNvPr id="12290" name="Object 6"/>
          <p:cNvGraphicFramePr/>
          <p:nvPr/>
        </p:nvGraphicFramePr>
        <p:xfrm>
          <a:off x="838200" y="1655763"/>
          <a:ext cx="558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139700" imgH="266065" progId="Equation.3">
                  <p:embed/>
                </p:oleObj>
              </mc:Choice>
              <mc:Fallback>
                <p:oleObj name="" r:id="rId1" imgW="139700" imgH="266065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655763"/>
                        <a:ext cx="558800" cy="106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8"/>
          <p:cNvGrpSpPr/>
          <p:nvPr/>
        </p:nvGrpSpPr>
        <p:grpSpPr>
          <a:xfrm>
            <a:off x="133350" y="404813"/>
            <a:ext cx="8686800" cy="3935412"/>
            <a:chOff x="84" y="255"/>
            <a:chExt cx="5472" cy="2479"/>
          </a:xfrm>
        </p:grpSpPr>
        <p:sp>
          <p:nvSpPr>
            <p:cNvPr id="12308" name="Text Box 5"/>
            <p:cNvSpPr txBox="1"/>
            <p:nvPr/>
          </p:nvSpPr>
          <p:spPr>
            <a:xfrm>
              <a:off x="84" y="255"/>
              <a:ext cx="5472" cy="247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>
                <a:buNone/>
              </a:pPr>
              <a:r>
                <a:rPr lang="zh-CN" altLang="en-US" sz="2800" dirty="0">
                  <a:latin typeface="Times New Roman" panose="02020603050405020304" pitchFamily="18" charset="0"/>
                </a:rPr>
                <a:t>一、选择题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(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共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30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分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)</a:t>
              </a:r>
              <a:endParaRPr lang="en-US" altLang="zh-CN" sz="2800" dirty="0">
                <a:latin typeface="Times New Roman" panose="02020603050405020304" pitchFamily="18" charset="0"/>
              </a:endParaRPr>
            </a:p>
            <a:p>
              <a:pPr marL="457200" indent="-457200">
                <a:buAutoNum type="arabicPeriod"/>
              </a:pPr>
              <a:r>
                <a:rPr lang="en-US" altLang="zh-CN" sz="2800" dirty="0">
                  <a:latin typeface="Times New Roman" panose="02020603050405020304" pitchFamily="18" charset="0"/>
                </a:rPr>
                <a:t>(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本题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分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)  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质点作半径为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R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的变速圆周运动时的加速度大小为（</a:t>
              </a:r>
              <a:r>
                <a:rPr lang="en-US" altLang="zh-CN" sz="2800" i="1" dirty="0">
                  <a:latin typeface="Times New Roman" panose="02020603050405020304" pitchFamily="18" charset="0"/>
                </a:rPr>
                <a:t>v 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表示任一时刻质点的速率）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pPr marL="457200" indent="-457200">
                <a:buAutoNum type="arabicPeriod"/>
              </a:pPr>
              <a:endParaRPr lang="zh-CN" altLang="en-US" sz="2800" dirty="0">
                <a:latin typeface="Times New Roman" panose="02020603050405020304" pitchFamily="18" charset="0"/>
              </a:endParaRPr>
            </a:p>
            <a:p>
              <a:pPr marL="457200" indent="-457200">
                <a:buNone/>
              </a:pPr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        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B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 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pPr marL="457200" indent="-457200">
                <a:buNone/>
              </a:pPr>
              <a:endParaRPr lang="zh-CN" altLang="en-US" sz="2800" dirty="0">
                <a:latin typeface="Times New Roman" panose="02020603050405020304" pitchFamily="18" charset="0"/>
              </a:endParaRPr>
            </a:p>
            <a:p>
              <a:pPr marL="457200" indent="-457200">
                <a:buNone/>
              </a:pPr>
              <a:endParaRPr lang="zh-CN" altLang="en-US" sz="2800" dirty="0">
                <a:latin typeface="Times New Roman" panose="02020603050405020304" pitchFamily="18" charset="0"/>
              </a:endParaRPr>
            </a:p>
            <a:p>
              <a:pPr marL="457200" indent="-457200">
                <a:buNone/>
              </a:pPr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         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                         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pPr marL="457200" indent="-457200">
                <a:buNone/>
              </a:pPr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2294" name="Object 7"/>
            <p:cNvGraphicFramePr/>
            <p:nvPr/>
          </p:nvGraphicFramePr>
          <p:xfrm>
            <a:off x="694" y="1117"/>
            <a:ext cx="417" cy="7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228600" imgH="405765" progId="Equation.3">
                    <p:embed/>
                  </p:oleObj>
                </mc:Choice>
                <mc:Fallback>
                  <p:oleObj name="" r:id="rId3" imgW="228600" imgH="405765" progId="Equation.3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94" y="1117"/>
                          <a:ext cx="417" cy="7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5" name="Object 8"/>
            <p:cNvGraphicFramePr/>
            <p:nvPr/>
          </p:nvGraphicFramePr>
          <p:xfrm>
            <a:off x="2018" y="1140"/>
            <a:ext cx="423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215900" imgH="418465" progId="Equation.3">
                    <p:embed/>
                  </p:oleObj>
                </mc:Choice>
                <mc:Fallback>
                  <p:oleObj name="" r:id="rId5" imgW="215900" imgH="418465" progId="Equation.3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18" y="1140"/>
                          <a:ext cx="423" cy="7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6" name="Object 9"/>
            <p:cNvGraphicFramePr/>
            <p:nvPr/>
          </p:nvGraphicFramePr>
          <p:xfrm>
            <a:off x="657" y="1911"/>
            <a:ext cx="952" cy="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7" imgW="533400" imgH="419100" progId="Equation.3">
                    <p:embed/>
                  </p:oleObj>
                </mc:Choice>
                <mc:Fallback>
                  <p:oleObj name="" r:id="rId7" imgW="533400" imgH="419100" progId="Equation.3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57" y="1911"/>
                          <a:ext cx="952" cy="7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7" name="Object 10"/>
            <p:cNvGraphicFramePr/>
            <p:nvPr/>
          </p:nvGraphicFramePr>
          <p:xfrm>
            <a:off x="2064" y="1901"/>
            <a:ext cx="1769" cy="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9" imgW="1040765" imgH="419100" progId="Equation.3">
                    <p:embed/>
                  </p:oleObj>
                </mc:Choice>
                <mc:Fallback>
                  <p:oleObj name="" r:id="rId9" imgW="1040765" imgH="419100" progId="Equation.3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064" y="1901"/>
                          <a:ext cx="1769" cy="7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427" name="Text Box 11"/>
          <p:cNvSpPr txBox="1"/>
          <p:nvPr/>
        </p:nvSpPr>
        <p:spPr>
          <a:xfrm>
            <a:off x="4067175" y="1557338"/>
            <a:ext cx="587375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8" name="Text Box 12"/>
          <p:cNvSpPr txBox="1"/>
          <p:nvPr/>
        </p:nvSpPr>
        <p:spPr>
          <a:xfrm>
            <a:off x="146050" y="4159250"/>
            <a:ext cx="8458200" cy="2654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2. (</a:t>
            </a:r>
            <a:r>
              <a:rPr lang="zh-CN" altLang="en-US" sz="2800" dirty="0">
                <a:latin typeface="Times New Roman" panose="02020603050405020304" pitchFamily="18" charset="0"/>
              </a:rPr>
              <a:t>本题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分</a:t>
            </a:r>
            <a:r>
              <a:rPr lang="en-US" altLang="zh-CN" sz="2800" dirty="0">
                <a:latin typeface="Times New Roman" panose="02020603050405020304" pitchFamily="18" charset="0"/>
              </a:rPr>
              <a:t>)   </a:t>
            </a:r>
            <a:r>
              <a:rPr lang="zh-CN" altLang="en-US" sz="2800" dirty="0">
                <a:latin typeface="Times New Roman" panose="02020603050405020304" pitchFamily="18" charset="0"/>
              </a:rPr>
              <a:t>下列说法中正确的是（非相对论）：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</a:rPr>
              <a:t>）作用力的功与反作用力的功必等值异号。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</a:rPr>
              <a:t>）作用于一个物体的摩擦力只能作负功。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</a:rPr>
              <a:t>）内力不改变系统的总机械能。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</a:rPr>
              <a:t>D</a:t>
            </a:r>
            <a:r>
              <a:rPr lang="zh-CN" altLang="en-US" sz="2800" dirty="0">
                <a:latin typeface="Times New Roman" panose="02020603050405020304" pitchFamily="18" charset="0"/>
              </a:rPr>
              <a:t>）一对作用力与反作用力做功之和与参照系的选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          取无关。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8" name="Group 27"/>
          <p:cNvGrpSpPr/>
          <p:nvPr/>
        </p:nvGrpSpPr>
        <p:grpSpPr>
          <a:xfrm>
            <a:off x="5435600" y="1700213"/>
            <a:ext cx="3660775" cy="3097212"/>
            <a:chOff x="3424" y="1071"/>
            <a:chExt cx="2306" cy="1951"/>
          </a:xfrm>
        </p:grpSpPr>
        <p:sp>
          <p:nvSpPr>
            <p:cNvPr id="12303" name="Text Box 14"/>
            <p:cNvSpPr txBox="1"/>
            <p:nvPr/>
          </p:nvSpPr>
          <p:spPr>
            <a:xfrm>
              <a:off x="5057" y="2542"/>
              <a:ext cx="370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2304" name="Group 26"/>
            <p:cNvGrpSpPr/>
            <p:nvPr/>
          </p:nvGrpSpPr>
          <p:grpSpPr>
            <a:xfrm>
              <a:off x="3424" y="1071"/>
              <a:ext cx="2306" cy="1588"/>
              <a:chOff x="3424" y="1071"/>
              <a:chExt cx="2306" cy="1588"/>
            </a:xfrm>
          </p:grpSpPr>
          <p:grpSp>
            <p:nvGrpSpPr>
              <p:cNvPr id="12305" name="Group 23"/>
              <p:cNvGrpSpPr/>
              <p:nvPr/>
            </p:nvGrpSpPr>
            <p:grpSpPr>
              <a:xfrm>
                <a:off x="3515" y="1117"/>
                <a:ext cx="2215" cy="1270"/>
                <a:chOff x="3515" y="1117"/>
                <a:chExt cx="2215" cy="1270"/>
              </a:xfrm>
            </p:grpSpPr>
            <p:graphicFrame>
              <p:nvGraphicFramePr>
                <p:cNvPr id="12291" name="Object 19"/>
                <p:cNvGraphicFramePr/>
                <p:nvPr/>
              </p:nvGraphicFramePr>
              <p:xfrm>
                <a:off x="3515" y="1117"/>
                <a:ext cx="2215" cy="40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" name="" r:id="rId11" imgW="1332865" imgH="241300" progId="Equation.3">
                        <p:embed/>
                      </p:oleObj>
                    </mc:Choice>
                    <mc:Fallback>
                      <p:oleObj name="" r:id="rId11" imgW="1332865" imgH="241300" progId="Equation.3">
                        <p:embed/>
                        <p:pic>
                          <p:nvPicPr>
                            <p:cNvPr id="0" name="图片 3136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515" y="1117"/>
                              <a:ext cx="2215" cy="402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292" name="Object 21"/>
                <p:cNvGraphicFramePr/>
                <p:nvPr/>
              </p:nvGraphicFramePr>
              <p:xfrm>
                <a:off x="3878" y="1531"/>
                <a:ext cx="1666" cy="40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" name="" r:id="rId13" imgW="1002665" imgH="241300" progId="Equation.3">
                        <p:embed/>
                      </p:oleObj>
                    </mc:Choice>
                    <mc:Fallback>
                      <p:oleObj name="" r:id="rId13" imgW="1002665" imgH="241300" progId="Equation.3">
                        <p:embed/>
                        <p:pic>
                          <p:nvPicPr>
                            <p:cNvPr id="0" name="图片 3137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78" y="1531"/>
                              <a:ext cx="1666" cy="402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293" name="Object 22"/>
                <p:cNvGraphicFramePr/>
                <p:nvPr/>
              </p:nvGraphicFramePr>
              <p:xfrm>
                <a:off x="3920" y="1985"/>
                <a:ext cx="1581" cy="40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" name="" r:id="rId15" imgW="951865" imgH="241300" progId="Equation.3">
                        <p:embed/>
                      </p:oleObj>
                    </mc:Choice>
                    <mc:Fallback>
                      <p:oleObj name="" r:id="rId15" imgW="951865" imgH="241300" progId="Equation.3">
                        <p:embed/>
                        <p:pic>
                          <p:nvPicPr>
                            <p:cNvPr id="0" name="图片 3130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920" y="1985"/>
                              <a:ext cx="1581" cy="402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2306" name="Freeform 24"/>
              <p:cNvSpPr/>
              <p:nvPr/>
            </p:nvSpPr>
            <p:spPr>
              <a:xfrm>
                <a:off x="3424" y="1071"/>
                <a:ext cx="2132" cy="1391"/>
              </a:xfrm>
              <a:custGeom>
                <a:avLst/>
                <a:gdLst>
                  <a:gd name="txL" fmla="*/ 0 w 2132"/>
                  <a:gd name="txT" fmla="*/ 0 h 1391"/>
                  <a:gd name="txR" fmla="*/ 2132 w 2132"/>
                  <a:gd name="txB" fmla="*/ 1391 h 1391"/>
                </a:gdLst>
                <a:ahLst/>
                <a:cxnLst>
                  <a:cxn ang="0">
                    <a:pos x="0" y="0"/>
                  </a:cxn>
                  <a:cxn ang="0">
                    <a:pos x="182" y="681"/>
                  </a:cxn>
                  <a:cxn ang="0">
                    <a:pos x="363" y="817"/>
                  </a:cxn>
                  <a:cxn ang="0">
                    <a:pos x="454" y="1180"/>
                  </a:cxn>
                  <a:cxn ang="0">
                    <a:pos x="681" y="1361"/>
                  </a:cxn>
                  <a:cxn ang="0">
                    <a:pos x="2132" y="1361"/>
                  </a:cxn>
                </a:cxnLst>
                <a:rect l="txL" t="txT" r="txR" b="txB"/>
                <a:pathLst>
                  <a:path w="2132" h="1391">
                    <a:moveTo>
                      <a:pt x="0" y="0"/>
                    </a:moveTo>
                    <a:cubicBezTo>
                      <a:pt x="61" y="272"/>
                      <a:pt x="122" y="545"/>
                      <a:pt x="182" y="681"/>
                    </a:cubicBezTo>
                    <a:cubicBezTo>
                      <a:pt x="242" y="817"/>
                      <a:pt x="318" y="734"/>
                      <a:pt x="363" y="817"/>
                    </a:cubicBezTo>
                    <a:cubicBezTo>
                      <a:pt x="408" y="900"/>
                      <a:pt x="401" y="1089"/>
                      <a:pt x="454" y="1180"/>
                    </a:cubicBezTo>
                    <a:cubicBezTo>
                      <a:pt x="507" y="1271"/>
                      <a:pt x="401" y="1331"/>
                      <a:pt x="681" y="1361"/>
                    </a:cubicBezTo>
                    <a:cubicBezTo>
                      <a:pt x="961" y="1391"/>
                      <a:pt x="1546" y="1376"/>
                      <a:pt x="2132" y="1361"/>
                    </a:cubicBezTo>
                  </a:path>
                </a:pathLst>
              </a:custGeom>
              <a:noFill/>
              <a:ln w="4445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7" name="Line 25"/>
              <p:cNvSpPr/>
              <p:nvPr/>
            </p:nvSpPr>
            <p:spPr>
              <a:xfrm flipH="1">
                <a:off x="4241" y="2432"/>
                <a:ext cx="181" cy="227"/>
              </a:xfrm>
              <a:prstGeom prst="line">
                <a:avLst/>
              </a:prstGeom>
              <a:ln w="571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60427" grpId="0"/>
      <p:bldP spid="604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/>
        </p:nvGrpSpPr>
        <p:grpSpPr>
          <a:xfrm>
            <a:off x="179388" y="3429000"/>
            <a:ext cx="8964612" cy="3095625"/>
            <a:chOff x="113" y="2160"/>
            <a:chExt cx="5647" cy="1950"/>
          </a:xfrm>
        </p:grpSpPr>
        <p:sp>
          <p:nvSpPr>
            <p:cNvPr id="13321" name="Rectangle 5"/>
            <p:cNvSpPr/>
            <p:nvPr/>
          </p:nvSpPr>
          <p:spPr>
            <a:xfrm>
              <a:off x="113" y="2160"/>
              <a:ext cx="1577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</a:rPr>
                <a:t>4.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（本题 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分）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13322" name="Rectangle 6"/>
            <p:cNvSpPr/>
            <p:nvPr/>
          </p:nvSpPr>
          <p:spPr>
            <a:xfrm>
              <a:off x="317" y="2387"/>
              <a:ext cx="5443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在静电场中，有关静电场的电场强度与电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势之间的关系，下列说法中正确的是：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13323" name="Rectangle 7"/>
            <p:cNvSpPr/>
            <p:nvPr/>
          </p:nvSpPr>
          <p:spPr>
            <a:xfrm>
              <a:off x="295" y="2976"/>
              <a:ext cx="5216" cy="11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场强大的地方电势一定高。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B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场强相等的各点电势一定相等。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场强为零的地方电势不一定为零。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场强为零的点电势必定是零。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2485" name="Text Box 21"/>
          <p:cNvSpPr txBox="1"/>
          <p:nvPr/>
        </p:nvSpPr>
        <p:spPr>
          <a:xfrm>
            <a:off x="7812088" y="5475288"/>
            <a:ext cx="587375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1" name="Text Box 23"/>
          <p:cNvSpPr txBox="1"/>
          <p:nvPr/>
        </p:nvSpPr>
        <p:spPr>
          <a:xfrm>
            <a:off x="8243888" y="1844675"/>
            <a:ext cx="587375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34"/>
          <p:cNvGrpSpPr/>
          <p:nvPr/>
        </p:nvGrpSpPr>
        <p:grpSpPr>
          <a:xfrm>
            <a:off x="179388" y="173038"/>
            <a:ext cx="8713787" cy="2674937"/>
            <a:chOff x="113" y="109"/>
            <a:chExt cx="5489" cy="1685"/>
          </a:xfrm>
        </p:grpSpPr>
        <p:sp>
          <p:nvSpPr>
            <p:cNvPr id="14348" name="Rectangle 2"/>
            <p:cNvSpPr/>
            <p:nvPr/>
          </p:nvSpPr>
          <p:spPr>
            <a:xfrm>
              <a:off x="113" y="109"/>
              <a:ext cx="2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</a:rPr>
                <a:t>  5.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（本题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分）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14349" name="Text Box 25"/>
            <p:cNvSpPr txBox="1"/>
            <p:nvPr/>
          </p:nvSpPr>
          <p:spPr>
            <a:xfrm>
              <a:off x="158" y="391"/>
              <a:ext cx="5444" cy="14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solidFill>
                    <a:srgbClr val="33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一个截面积很大顶端开口的容器，在其底侧面和底部中心各开一个截面积为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0.5 cm</a:t>
              </a:r>
              <a:r>
                <a:rPr lang="en-US" altLang="zh-CN" sz="2800" baseline="3000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的小孔，水从容器顶部以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200 cm</a:t>
              </a:r>
              <a:r>
                <a:rPr lang="en-US" altLang="zh-CN" sz="2800" baseline="30000" dirty="0">
                  <a:latin typeface="Times New Roman" panose="02020603050405020304" pitchFamily="18" charset="0"/>
                </a:rPr>
                <a:t>3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/s</a:t>
              </a:r>
              <a:r>
                <a:rPr lang="en-US" altLang="zh-CN" sz="2800" baseline="30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的流量注入容器中，则容器中水面的最大高度约为（   ）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    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．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0.5 cm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；   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B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．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5 cm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；  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．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10 cm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；  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800" dirty="0">
                  <a:solidFill>
                    <a:srgbClr val="333399"/>
                  </a:solidFill>
                  <a:latin typeface="Times New Roman" panose="02020603050405020304" pitchFamily="18" charset="0"/>
                </a:rPr>
                <a:t>．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20 cm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．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32"/>
          <p:cNvGrpSpPr/>
          <p:nvPr/>
        </p:nvGrpSpPr>
        <p:grpSpPr>
          <a:xfrm>
            <a:off x="250825" y="2897188"/>
            <a:ext cx="8569325" cy="2260600"/>
            <a:chOff x="158" y="1825"/>
            <a:chExt cx="5398" cy="1424"/>
          </a:xfrm>
        </p:grpSpPr>
        <p:sp>
          <p:nvSpPr>
            <p:cNvPr id="14347" name="Text Box 26"/>
            <p:cNvSpPr txBox="1"/>
            <p:nvPr/>
          </p:nvSpPr>
          <p:spPr>
            <a:xfrm>
              <a:off x="158" y="1825"/>
              <a:ext cx="5398" cy="1350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just" eaLnBrk="0" hangingPunct="0">
                <a:lnSpc>
                  <a:spcPct val="120000"/>
                </a:lnSpc>
              </a:pPr>
              <a:r>
                <a:rPr lang="zh-CN" altLang="en-US" sz="2800" dirty="0">
                  <a:latin typeface="Times New Roman" panose="02020603050405020304" pitchFamily="18" charset="0"/>
                </a:rPr>
                <a:t>水从容器顶部以恒定的流量注入容器中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, 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只要流入量大于流出量，水位就不断上升，当流出量等于流入量时，容器中水面高度达到最大值</a:t>
              </a:r>
              <a:r>
                <a:rPr lang="en-US" altLang="zh-CN" sz="2800" i="1" dirty="0">
                  <a:latin typeface="Times New Roman" panose="02020603050405020304" pitchFamily="18" charset="0"/>
                </a:rPr>
                <a:t>H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。此时底侧面小孔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800" i="1" dirty="0">
                  <a:latin typeface="Times New Roman" panose="02020603050405020304" pitchFamily="18" charset="0"/>
                </a:rPr>
                <a:t>S</a:t>
              </a:r>
              <a:r>
                <a:rPr lang="en-US" altLang="zh-CN" sz="2800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)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和底部中心小孔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800" i="1" dirty="0">
                  <a:latin typeface="Times New Roman" panose="02020603050405020304" pitchFamily="18" charset="0"/>
                </a:rPr>
                <a:t>S</a:t>
              </a:r>
              <a:r>
                <a:rPr lang="en-US" altLang="zh-CN" sz="2800" baseline="-25000" dirty="0">
                  <a:latin typeface="Times New Roman" panose="02020603050405020304" pitchFamily="18" charset="0"/>
                </a:rPr>
                <a:t>2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)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的流速均为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:</a:t>
              </a:r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4340" name="Object 27"/>
            <p:cNvGraphicFramePr/>
            <p:nvPr/>
          </p:nvGraphicFramePr>
          <p:xfrm>
            <a:off x="3743" y="2778"/>
            <a:ext cx="1133" cy="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1" imgW="697865" imgH="254000" progId="Equation.3">
                    <p:embed/>
                  </p:oleObj>
                </mc:Choice>
                <mc:Fallback>
                  <p:oleObj name="" r:id="rId1" imgW="697865" imgH="254000" progId="Equation.3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43" y="2778"/>
                          <a:ext cx="1133" cy="4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3"/>
          <p:cNvGrpSpPr/>
          <p:nvPr/>
        </p:nvGrpSpPr>
        <p:grpSpPr>
          <a:xfrm>
            <a:off x="611188" y="4984750"/>
            <a:ext cx="7488237" cy="1741488"/>
            <a:chOff x="385" y="3140"/>
            <a:chExt cx="4717" cy="1097"/>
          </a:xfrm>
        </p:grpSpPr>
        <p:sp>
          <p:nvSpPr>
            <p:cNvPr id="14345" name="Rectangle 28"/>
            <p:cNvSpPr/>
            <p:nvPr/>
          </p:nvSpPr>
          <p:spPr>
            <a:xfrm>
              <a:off x="431" y="3185"/>
              <a:ext cx="2494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流出量等于流入量，即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: </a:t>
              </a:r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4338" name="Object 29"/>
            <p:cNvGraphicFramePr/>
            <p:nvPr/>
          </p:nvGraphicFramePr>
          <p:xfrm>
            <a:off x="2835" y="3140"/>
            <a:ext cx="2086" cy="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3" imgW="1383030" imgH="254000" progId="Equation.3">
                    <p:embed/>
                  </p:oleObj>
                </mc:Choice>
                <mc:Fallback>
                  <p:oleObj name="" r:id="rId3" imgW="1383030" imgH="254000" progId="Equation.3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5" y="3140"/>
                          <a:ext cx="2086" cy="4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39" name="Object 30"/>
            <p:cNvGraphicFramePr/>
            <p:nvPr/>
          </p:nvGraphicFramePr>
          <p:xfrm>
            <a:off x="1020" y="3492"/>
            <a:ext cx="4082" cy="7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5" imgW="3262630" imgH="520700" progId="Equation.3">
                    <p:embed/>
                  </p:oleObj>
                </mc:Choice>
                <mc:Fallback>
                  <p:oleObj name="" r:id="rId5" imgW="3262630" imgH="520700" progId="Equation.3">
                    <p:embed/>
                    <p:pic>
                      <p:nvPicPr>
                        <p:cNvPr id="0" name="图片 3146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20" y="3492"/>
                          <a:ext cx="4082" cy="7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6" name="Rectangle 31"/>
            <p:cNvSpPr/>
            <p:nvPr/>
          </p:nvSpPr>
          <p:spPr>
            <a:xfrm>
              <a:off x="385" y="3684"/>
              <a:ext cx="771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因此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: </a:t>
              </a:r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Text Box 5"/>
          <p:cNvSpPr txBox="1"/>
          <p:nvPr/>
        </p:nvSpPr>
        <p:spPr>
          <a:xfrm>
            <a:off x="441325" y="4364038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zh-CN" dirty="0">
              <a:latin typeface="Times New Roman" panose="02020603050405020304" pitchFamily="18" charset="0"/>
            </a:endParaRPr>
          </a:p>
        </p:txBody>
      </p:sp>
      <p:sp>
        <p:nvSpPr>
          <p:cNvPr id="15370" name="Text Box 6"/>
          <p:cNvSpPr txBox="1"/>
          <p:nvPr/>
        </p:nvSpPr>
        <p:spPr>
          <a:xfrm>
            <a:off x="228600" y="4267200"/>
            <a:ext cx="10826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152400" y="3505200"/>
            <a:ext cx="8702675" cy="3416300"/>
            <a:chOff x="96" y="2208"/>
            <a:chExt cx="5482" cy="2152"/>
          </a:xfrm>
        </p:grpSpPr>
        <p:sp>
          <p:nvSpPr>
            <p:cNvPr id="15386" name="Text Box 4"/>
            <p:cNvSpPr txBox="1"/>
            <p:nvPr/>
          </p:nvSpPr>
          <p:spPr>
            <a:xfrm>
              <a:off x="96" y="2208"/>
              <a:ext cx="5482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</a:rPr>
                <a:t>7. (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本题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分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)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设某微观粒子的总能量是它静止能量的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K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倍，则其运动速度的大小为（以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表示真空中的光速）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15387" name="Text Box 7"/>
            <p:cNvSpPr txBox="1"/>
            <p:nvPr/>
          </p:nvSpPr>
          <p:spPr>
            <a:xfrm>
              <a:off x="144" y="2688"/>
              <a:ext cx="5376" cy="16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endParaRPr lang="en-US" altLang="zh-CN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            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B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endParaRPr lang="zh-CN" altLang="en-US" sz="2800" dirty="0">
                <a:latin typeface="Times New Roman" panose="02020603050405020304" pitchFamily="18" charset="0"/>
              </a:endParaRPr>
            </a:p>
            <a:p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            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                                      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5365" name="Object 9"/>
            <p:cNvGraphicFramePr/>
            <p:nvPr/>
          </p:nvGraphicFramePr>
          <p:xfrm>
            <a:off x="657" y="2704"/>
            <a:ext cx="726" cy="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405765" imgH="405765" progId="Equation.3">
                    <p:embed/>
                  </p:oleObj>
                </mc:Choice>
                <mc:Fallback>
                  <p:oleObj name="" r:id="rId1" imgW="405765" imgH="405765" progId="Equation.3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57" y="2704"/>
                          <a:ext cx="726" cy="7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6" name="Object 10"/>
            <p:cNvGraphicFramePr/>
            <p:nvPr/>
          </p:nvGraphicFramePr>
          <p:xfrm>
            <a:off x="2245" y="2746"/>
            <a:ext cx="1179" cy="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735965" imgH="405765" progId="Equation.3">
                    <p:embed/>
                  </p:oleObj>
                </mc:Choice>
                <mc:Fallback>
                  <p:oleObj name="" r:id="rId3" imgW="735965" imgH="405765" progId="Equation.3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45" y="2746"/>
                          <a:ext cx="1179" cy="7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7" name="Object 11"/>
            <p:cNvGraphicFramePr/>
            <p:nvPr/>
          </p:nvGraphicFramePr>
          <p:xfrm>
            <a:off x="658" y="3612"/>
            <a:ext cx="1179" cy="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735965" imgH="405765" progId="Equation.3">
                    <p:embed/>
                  </p:oleObj>
                </mc:Choice>
                <mc:Fallback>
                  <p:oleObj name="" r:id="rId5" imgW="735965" imgH="405765" progId="Equation.3">
                    <p:embed/>
                    <p:pic>
                      <p:nvPicPr>
                        <p:cNvPr id="0" name="图片 314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8" y="3612"/>
                          <a:ext cx="1179" cy="6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8" name="Object 12"/>
            <p:cNvGraphicFramePr/>
            <p:nvPr/>
          </p:nvGraphicFramePr>
          <p:xfrm>
            <a:off x="2336" y="3521"/>
            <a:ext cx="1360" cy="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7" imgW="1116330" imgH="405765" progId="Equation.3">
                    <p:embed/>
                  </p:oleObj>
                </mc:Choice>
                <mc:Fallback>
                  <p:oleObj name="" r:id="rId7" imgW="1116330" imgH="405765" progId="Equation.3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336" y="3521"/>
                          <a:ext cx="1360" cy="6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8"/>
          <p:cNvGrpSpPr/>
          <p:nvPr/>
        </p:nvGrpSpPr>
        <p:grpSpPr>
          <a:xfrm>
            <a:off x="212725" y="295275"/>
            <a:ext cx="8702675" cy="3209925"/>
            <a:chOff x="134" y="186"/>
            <a:chExt cx="5482" cy="2022"/>
          </a:xfrm>
        </p:grpSpPr>
        <p:sp>
          <p:nvSpPr>
            <p:cNvPr id="15378" name="Text Box 2"/>
            <p:cNvSpPr txBox="1"/>
            <p:nvPr/>
          </p:nvSpPr>
          <p:spPr>
            <a:xfrm>
              <a:off x="134" y="186"/>
              <a:ext cx="5482" cy="19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highlight>
                    <a:srgbClr val="FF0000"/>
                  </a:highlight>
                  <a:latin typeface="Times New Roman" panose="02020603050405020304" pitchFamily="18" charset="0"/>
                </a:rPr>
                <a:t>6. (</a:t>
              </a:r>
              <a:r>
                <a:rPr lang="zh-CN" altLang="en-US" sz="2800" dirty="0">
                  <a:highlight>
                    <a:srgbClr val="FF0000"/>
                  </a:highlight>
                  <a:latin typeface="Times New Roman" panose="02020603050405020304" pitchFamily="18" charset="0"/>
                </a:rPr>
                <a:t>本题</a:t>
              </a:r>
              <a:r>
                <a:rPr lang="en-US" altLang="zh-CN" sz="2800" dirty="0">
                  <a:highlight>
                    <a:srgbClr val="FF0000"/>
                  </a:highlight>
                  <a:latin typeface="Times New Roman" panose="02020603050405020304" pitchFamily="18" charset="0"/>
                </a:rPr>
                <a:t>3</a:t>
              </a:r>
              <a:r>
                <a:rPr lang="zh-CN" altLang="en-US" sz="2800" dirty="0">
                  <a:highlight>
                    <a:srgbClr val="FF0000"/>
                  </a:highlight>
                  <a:latin typeface="Times New Roman" panose="02020603050405020304" pitchFamily="18" charset="0"/>
                </a:rPr>
                <a:t>分</a:t>
              </a:r>
              <a:r>
                <a:rPr lang="en-US" altLang="zh-CN" sz="2800" dirty="0">
                  <a:highlight>
                    <a:srgbClr val="FF0000"/>
                  </a:highlight>
                  <a:latin typeface="Times New Roman" panose="02020603050405020304" pitchFamily="18" charset="0"/>
                </a:rPr>
                <a:t>)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球形导体，带电量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q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，置于一任意形状的空腔导体中，当用导线将两者连接后，则与未连接前相比系统静电场能将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）增大         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B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）减小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）不变         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）如何变化无法确定。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15379" name="Group 13"/>
            <p:cNvGrpSpPr/>
            <p:nvPr/>
          </p:nvGrpSpPr>
          <p:grpSpPr>
            <a:xfrm>
              <a:off x="2699" y="768"/>
              <a:ext cx="1104" cy="1440"/>
              <a:chOff x="3312" y="768"/>
              <a:chExt cx="1104" cy="1440"/>
            </a:xfrm>
          </p:grpSpPr>
          <p:grpSp>
            <p:nvGrpSpPr>
              <p:cNvPr id="15380" name="Group 14"/>
              <p:cNvGrpSpPr/>
              <p:nvPr/>
            </p:nvGrpSpPr>
            <p:grpSpPr>
              <a:xfrm rot="10641294">
                <a:off x="3312" y="768"/>
                <a:ext cx="1104" cy="1440"/>
                <a:chOff x="3312" y="768"/>
                <a:chExt cx="1104" cy="1440"/>
              </a:xfrm>
            </p:grpSpPr>
            <p:sp>
              <p:nvSpPr>
                <p:cNvPr id="15384" name="Freeform 15"/>
                <p:cNvSpPr/>
                <p:nvPr/>
              </p:nvSpPr>
              <p:spPr>
                <a:xfrm>
                  <a:off x="3451" y="917"/>
                  <a:ext cx="821" cy="1147"/>
                </a:xfrm>
                <a:custGeom>
                  <a:avLst/>
                  <a:gdLst>
                    <a:gd name="txL" fmla="*/ 0 w 483"/>
                    <a:gd name="txT" fmla="*/ 0 h 868"/>
                    <a:gd name="txR" fmla="*/ 483 w 483"/>
                    <a:gd name="txB" fmla="*/ 868 h 868"/>
                  </a:gdLst>
                  <a:ahLst/>
                  <a:cxnLst>
                    <a:cxn ang="0">
                      <a:pos x="486" y="38"/>
                    </a:cxn>
                    <a:cxn ang="0">
                      <a:pos x="1064" y="213"/>
                    </a:cxn>
                    <a:cxn ang="0">
                      <a:pos x="1028" y="498"/>
                    </a:cxn>
                    <a:cxn ang="0">
                      <a:pos x="1390" y="979"/>
                    </a:cxn>
                    <a:cxn ang="0">
                      <a:pos x="1353" y="1373"/>
                    </a:cxn>
                    <a:cxn ang="0">
                      <a:pos x="1028" y="1460"/>
                    </a:cxn>
                    <a:cxn ang="0">
                      <a:pos x="269" y="1349"/>
                    </a:cxn>
                    <a:cxn ang="0">
                      <a:pos x="158" y="1306"/>
                    </a:cxn>
                    <a:cxn ang="0">
                      <a:pos x="231" y="847"/>
                    </a:cxn>
                    <a:cxn ang="0">
                      <a:pos x="124" y="629"/>
                    </a:cxn>
                    <a:cxn ang="0">
                      <a:pos x="158" y="300"/>
                    </a:cxn>
                    <a:cxn ang="0">
                      <a:pos x="269" y="213"/>
                    </a:cxn>
                    <a:cxn ang="0">
                      <a:pos x="342" y="82"/>
                    </a:cxn>
                    <a:cxn ang="0">
                      <a:pos x="486" y="38"/>
                    </a:cxn>
                  </a:cxnLst>
                  <a:rect l="txL" t="txT" r="txR" b="txB"/>
                  <a:pathLst>
                    <a:path w="483" h="868">
                      <a:moveTo>
                        <a:pt x="168" y="22"/>
                      </a:moveTo>
                      <a:cubicBezTo>
                        <a:pt x="320" y="34"/>
                        <a:pt x="339" y="0"/>
                        <a:pt x="368" y="122"/>
                      </a:cubicBezTo>
                      <a:cubicBezTo>
                        <a:pt x="364" y="176"/>
                        <a:pt x="356" y="231"/>
                        <a:pt x="356" y="285"/>
                      </a:cubicBezTo>
                      <a:cubicBezTo>
                        <a:pt x="356" y="420"/>
                        <a:pt x="415" y="460"/>
                        <a:pt x="481" y="561"/>
                      </a:cubicBezTo>
                      <a:cubicBezTo>
                        <a:pt x="477" y="636"/>
                        <a:pt x="483" y="712"/>
                        <a:pt x="468" y="786"/>
                      </a:cubicBezTo>
                      <a:cubicBezTo>
                        <a:pt x="460" y="826"/>
                        <a:pt x="356" y="836"/>
                        <a:pt x="356" y="836"/>
                      </a:cubicBezTo>
                      <a:cubicBezTo>
                        <a:pt x="14" y="798"/>
                        <a:pt x="206" y="868"/>
                        <a:pt x="93" y="773"/>
                      </a:cubicBezTo>
                      <a:cubicBezTo>
                        <a:pt x="81" y="763"/>
                        <a:pt x="68" y="756"/>
                        <a:pt x="55" y="748"/>
                      </a:cubicBezTo>
                      <a:cubicBezTo>
                        <a:pt x="24" y="653"/>
                        <a:pt x="0" y="567"/>
                        <a:pt x="80" y="485"/>
                      </a:cubicBezTo>
                      <a:cubicBezTo>
                        <a:pt x="103" y="421"/>
                        <a:pt x="100" y="398"/>
                        <a:pt x="43" y="360"/>
                      </a:cubicBezTo>
                      <a:cubicBezTo>
                        <a:pt x="47" y="297"/>
                        <a:pt x="42" y="233"/>
                        <a:pt x="55" y="172"/>
                      </a:cubicBezTo>
                      <a:cubicBezTo>
                        <a:pt x="59" y="152"/>
                        <a:pt x="84" y="141"/>
                        <a:pt x="93" y="122"/>
                      </a:cubicBezTo>
                      <a:cubicBezTo>
                        <a:pt x="105" y="98"/>
                        <a:pt x="93" y="55"/>
                        <a:pt x="118" y="47"/>
                      </a:cubicBezTo>
                      <a:cubicBezTo>
                        <a:pt x="161" y="33"/>
                        <a:pt x="146" y="44"/>
                        <a:pt x="168" y="2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385" name="Freeform 16"/>
                <p:cNvSpPr/>
                <p:nvPr/>
              </p:nvSpPr>
              <p:spPr>
                <a:xfrm>
                  <a:off x="3312" y="768"/>
                  <a:ext cx="1104" cy="1440"/>
                </a:xfrm>
                <a:custGeom>
                  <a:avLst/>
                  <a:gdLst>
                    <a:gd name="txL" fmla="*/ 0 w 483"/>
                    <a:gd name="txT" fmla="*/ 0 h 868"/>
                    <a:gd name="txR" fmla="*/ 483 w 483"/>
                    <a:gd name="txB" fmla="*/ 868 h 868"/>
                  </a:gdLst>
                  <a:ahLst/>
                  <a:cxnLst>
                    <a:cxn ang="0">
                      <a:pos x="878" y="60"/>
                    </a:cxn>
                    <a:cxn ang="0">
                      <a:pos x="1922" y="335"/>
                    </a:cxn>
                    <a:cxn ang="0">
                      <a:pos x="1861" y="785"/>
                    </a:cxn>
                    <a:cxn ang="0">
                      <a:pos x="2512" y="1545"/>
                    </a:cxn>
                    <a:cxn ang="0">
                      <a:pos x="2446" y="2163"/>
                    </a:cxn>
                    <a:cxn ang="0">
                      <a:pos x="1861" y="2301"/>
                    </a:cxn>
                    <a:cxn ang="0">
                      <a:pos x="487" y="2127"/>
                    </a:cxn>
                    <a:cxn ang="0">
                      <a:pos x="288" y="2059"/>
                    </a:cxn>
                    <a:cxn ang="0">
                      <a:pos x="418" y="1335"/>
                    </a:cxn>
                    <a:cxn ang="0">
                      <a:pos x="224" y="990"/>
                    </a:cxn>
                    <a:cxn ang="0">
                      <a:pos x="288" y="473"/>
                    </a:cxn>
                    <a:cxn ang="0">
                      <a:pos x="487" y="335"/>
                    </a:cxn>
                    <a:cxn ang="0">
                      <a:pos x="617" y="129"/>
                    </a:cxn>
                    <a:cxn ang="0">
                      <a:pos x="878" y="60"/>
                    </a:cxn>
                  </a:cxnLst>
                  <a:rect l="txL" t="txT" r="txR" b="txB"/>
                  <a:pathLst>
                    <a:path w="483" h="868">
                      <a:moveTo>
                        <a:pt x="168" y="22"/>
                      </a:moveTo>
                      <a:cubicBezTo>
                        <a:pt x="320" y="34"/>
                        <a:pt x="339" y="0"/>
                        <a:pt x="368" y="122"/>
                      </a:cubicBezTo>
                      <a:cubicBezTo>
                        <a:pt x="364" y="176"/>
                        <a:pt x="356" y="231"/>
                        <a:pt x="356" y="285"/>
                      </a:cubicBezTo>
                      <a:cubicBezTo>
                        <a:pt x="356" y="420"/>
                        <a:pt x="415" y="460"/>
                        <a:pt x="481" y="561"/>
                      </a:cubicBezTo>
                      <a:cubicBezTo>
                        <a:pt x="477" y="636"/>
                        <a:pt x="483" y="712"/>
                        <a:pt x="468" y="786"/>
                      </a:cubicBezTo>
                      <a:cubicBezTo>
                        <a:pt x="460" y="826"/>
                        <a:pt x="356" y="836"/>
                        <a:pt x="356" y="836"/>
                      </a:cubicBezTo>
                      <a:cubicBezTo>
                        <a:pt x="14" y="798"/>
                        <a:pt x="206" y="868"/>
                        <a:pt x="93" y="773"/>
                      </a:cubicBezTo>
                      <a:cubicBezTo>
                        <a:pt x="81" y="763"/>
                        <a:pt x="68" y="756"/>
                        <a:pt x="55" y="748"/>
                      </a:cubicBezTo>
                      <a:cubicBezTo>
                        <a:pt x="24" y="653"/>
                        <a:pt x="0" y="567"/>
                        <a:pt x="80" y="485"/>
                      </a:cubicBezTo>
                      <a:cubicBezTo>
                        <a:pt x="103" y="421"/>
                        <a:pt x="100" y="398"/>
                        <a:pt x="43" y="360"/>
                      </a:cubicBezTo>
                      <a:cubicBezTo>
                        <a:pt x="47" y="297"/>
                        <a:pt x="42" y="233"/>
                        <a:pt x="55" y="172"/>
                      </a:cubicBezTo>
                      <a:cubicBezTo>
                        <a:pt x="59" y="152"/>
                        <a:pt x="84" y="141"/>
                        <a:pt x="93" y="122"/>
                      </a:cubicBezTo>
                      <a:cubicBezTo>
                        <a:pt x="105" y="98"/>
                        <a:pt x="93" y="55"/>
                        <a:pt x="118" y="47"/>
                      </a:cubicBezTo>
                      <a:cubicBezTo>
                        <a:pt x="161" y="33"/>
                        <a:pt x="146" y="44"/>
                        <a:pt x="168" y="2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5381" name="Oval 17"/>
              <p:cNvSpPr/>
              <p:nvPr/>
            </p:nvSpPr>
            <p:spPr>
              <a:xfrm>
                <a:off x="3648" y="1152"/>
                <a:ext cx="336" cy="384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82" name="Text Box 18"/>
              <p:cNvSpPr txBox="1"/>
              <p:nvPr/>
            </p:nvSpPr>
            <p:spPr>
              <a:xfrm>
                <a:off x="3696" y="1200"/>
                <a:ext cx="241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</a:rPr>
                  <a:t>q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83" name="Line 19"/>
              <p:cNvSpPr/>
              <p:nvPr/>
            </p:nvSpPr>
            <p:spPr>
              <a:xfrm>
                <a:off x="3936" y="1488"/>
                <a:ext cx="336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64532" name="Text Box 20"/>
          <p:cNvSpPr txBox="1"/>
          <p:nvPr/>
        </p:nvSpPr>
        <p:spPr>
          <a:xfrm>
            <a:off x="2843213" y="1587500"/>
            <a:ext cx="557212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" name="Group 23"/>
          <p:cNvGrpSpPr/>
          <p:nvPr/>
        </p:nvGrpSpPr>
        <p:grpSpPr>
          <a:xfrm>
            <a:off x="6372225" y="1196975"/>
            <a:ext cx="2684463" cy="1901825"/>
            <a:chOff x="4001" y="754"/>
            <a:chExt cx="1691" cy="1198"/>
          </a:xfrm>
        </p:grpSpPr>
        <p:graphicFrame>
          <p:nvGraphicFramePr>
            <p:cNvPr id="15364" name="Object 21"/>
            <p:cNvGraphicFramePr/>
            <p:nvPr/>
          </p:nvGraphicFramePr>
          <p:xfrm>
            <a:off x="4105" y="754"/>
            <a:ext cx="1202" cy="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9" imgW="723265" imgH="405765" progId="Equation.3">
                    <p:embed/>
                  </p:oleObj>
                </mc:Choice>
                <mc:Fallback>
                  <p:oleObj name="" r:id="rId9" imgW="723265" imgH="405765" progId="Equation.3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105" y="754"/>
                          <a:ext cx="1202" cy="6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7" name="Text Box 22"/>
            <p:cNvSpPr txBox="1"/>
            <p:nvPr/>
          </p:nvSpPr>
          <p:spPr>
            <a:xfrm>
              <a:off x="4001" y="1356"/>
              <a:ext cx="1691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外部电场不变，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内部电场消失。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" name="Group 30"/>
          <p:cNvGrpSpPr/>
          <p:nvPr/>
        </p:nvGrpSpPr>
        <p:grpSpPr>
          <a:xfrm>
            <a:off x="6372225" y="4437063"/>
            <a:ext cx="2554288" cy="2305050"/>
            <a:chOff x="4014" y="2795"/>
            <a:chExt cx="1609" cy="1452"/>
          </a:xfrm>
        </p:grpSpPr>
        <p:graphicFrame>
          <p:nvGraphicFramePr>
            <p:cNvPr id="15362" name="Object 24"/>
            <p:cNvGraphicFramePr/>
            <p:nvPr/>
          </p:nvGraphicFramePr>
          <p:xfrm>
            <a:off x="4195" y="2795"/>
            <a:ext cx="1361" cy="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1" imgW="673100" imgH="457200" progId="Equation.3">
                    <p:embed/>
                  </p:oleObj>
                </mc:Choice>
                <mc:Fallback>
                  <p:oleObj name="" r:id="rId11" imgW="673100" imgH="457200" progId="Equation.3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195" y="2795"/>
                          <a:ext cx="1361" cy="7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3" name="Object 25"/>
            <p:cNvGraphicFramePr/>
            <p:nvPr/>
          </p:nvGraphicFramePr>
          <p:xfrm>
            <a:off x="4014" y="3449"/>
            <a:ext cx="1609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3" imgW="1078865" imgH="482600" progId="Equation.3">
                    <p:embed/>
                  </p:oleObj>
                </mc:Choice>
                <mc:Fallback>
                  <p:oleObj name="" r:id="rId13" imgW="1078865" imgH="482600" progId="Equation.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014" y="3449"/>
                          <a:ext cx="1609" cy="7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539" name="Text Box 27"/>
          <p:cNvSpPr txBox="1"/>
          <p:nvPr/>
        </p:nvSpPr>
        <p:spPr>
          <a:xfrm>
            <a:off x="5703888" y="4859338"/>
            <a:ext cx="587375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32" grpId="0"/>
      <p:bldP spid="645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0" y="0"/>
            <a:ext cx="9144000" cy="6553200"/>
            <a:chOff x="0" y="0"/>
            <a:chExt cx="5760" cy="4128"/>
          </a:xfrm>
        </p:grpSpPr>
        <p:sp>
          <p:nvSpPr>
            <p:cNvPr id="17415" name="Text Box 2"/>
            <p:cNvSpPr txBox="1"/>
            <p:nvPr/>
          </p:nvSpPr>
          <p:spPr>
            <a:xfrm>
              <a:off x="0" y="0"/>
              <a:ext cx="5760" cy="274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highlight>
                    <a:srgbClr val="FF0000"/>
                  </a:highlight>
                  <a:latin typeface="Times New Roman" panose="02020603050405020304" pitchFamily="18" charset="0"/>
                </a:rPr>
                <a:t>9. (</a:t>
              </a:r>
              <a:r>
                <a:rPr lang="zh-CN" altLang="en-US" sz="2800" dirty="0">
                  <a:highlight>
                    <a:srgbClr val="FF0000"/>
                  </a:highlight>
                  <a:latin typeface="Times New Roman" panose="02020603050405020304" pitchFamily="18" charset="0"/>
                </a:rPr>
                <a:t>本题</a:t>
              </a:r>
              <a:r>
                <a:rPr lang="en-US" altLang="zh-CN" sz="2800" dirty="0">
                  <a:highlight>
                    <a:srgbClr val="FF0000"/>
                  </a:highlight>
                  <a:latin typeface="Times New Roman" panose="02020603050405020304" pitchFamily="18" charset="0"/>
                </a:rPr>
                <a:t>3</a:t>
              </a:r>
              <a:r>
                <a:rPr lang="zh-CN" altLang="en-US" sz="2800" dirty="0">
                  <a:highlight>
                    <a:srgbClr val="FF0000"/>
                  </a:highlight>
                  <a:latin typeface="Times New Roman" panose="02020603050405020304" pitchFamily="18" charset="0"/>
                </a:rPr>
                <a:t>分</a:t>
              </a:r>
              <a:r>
                <a:rPr lang="en-US" altLang="zh-CN" sz="2800" dirty="0">
                  <a:highlight>
                    <a:srgbClr val="FF0000"/>
                  </a:highlight>
                  <a:latin typeface="Times New Roman" panose="02020603050405020304" pitchFamily="18" charset="0"/>
                </a:rPr>
                <a:t>)</a:t>
              </a:r>
              <a:endParaRPr lang="en-US" altLang="zh-CN" sz="2800" dirty="0">
                <a:highlight>
                  <a:srgbClr val="FF0000"/>
                </a:highlight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一个带电的空腔导体球壳，内半径为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R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。在腔内离球心的距离为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处（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d&lt;R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），固定一电量为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+q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的点电荷。用导线把球壳接地后，再把地线撤去。选无穷远处为电势零点，则球心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O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处的电势为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0                        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B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endParaRPr lang="zh-CN" altLang="en-US" sz="2800" dirty="0">
                <a:latin typeface="Times New Roman" panose="02020603050405020304" pitchFamily="18" charset="0"/>
              </a:endParaRPr>
            </a:p>
            <a:p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                          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7410" name="Object 3"/>
            <p:cNvGraphicFramePr/>
            <p:nvPr/>
          </p:nvGraphicFramePr>
          <p:xfrm>
            <a:off x="2699" y="1071"/>
            <a:ext cx="791" cy="7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444500" imgH="444500" progId="Equation.3">
                    <p:embed/>
                  </p:oleObj>
                </mc:Choice>
                <mc:Fallback>
                  <p:oleObj name="" r:id="rId1" imgW="444500" imgH="444500" progId="Equation.3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99" y="1071"/>
                          <a:ext cx="791" cy="7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1" name="Object 4"/>
            <p:cNvGraphicFramePr/>
            <p:nvPr/>
          </p:nvGraphicFramePr>
          <p:xfrm>
            <a:off x="612" y="1842"/>
            <a:ext cx="1165" cy="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584200" imgH="444500" progId="Equation.3">
                    <p:embed/>
                  </p:oleObj>
                </mc:Choice>
                <mc:Fallback>
                  <p:oleObj name="" r:id="rId3" imgW="584200" imgH="444500" progId="Equation.3">
                    <p:embed/>
                    <p:pic>
                      <p:nvPicPr>
                        <p:cNvPr id="0" name="图片 315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12" y="1842"/>
                          <a:ext cx="1165" cy="8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2" name="Object 5"/>
            <p:cNvGraphicFramePr/>
            <p:nvPr/>
          </p:nvGraphicFramePr>
          <p:xfrm>
            <a:off x="2668" y="1930"/>
            <a:ext cx="1527" cy="7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875665" imgH="444500" progId="Equation.3">
                    <p:embed/>
                  </p:oleObj>
                </mc:Choice>
                <mc:Fallback>
                  <p:oleObj name="" r:id="rId5" imgW="875665" imgH="444500" progId="Equation.3">
                    <p:embed/>
                    <p:pic>
                      <p:nvPicPr>
                        <p:cNvPr id="0" name="图片 315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668" y="1930"/>
                          <a:ext cx="1527" cy="7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416" name="Group 6"/>
            <p:cNvGrpSpPr/>
            <p:nvPr/>
          </p:nvGrpSpPr>
          <p:grpSpPr>
            <a:xfrm>
              <a:off x="1488" y="2592"/>
              <a:ext cx="1536" cy="1536"/>
              <a:chOff x="2208" y="2640"/>
              <a:chExt cx="1536" cy="1536"/>
            </a:xfrm>
          </p:grpSpPr>
          <p:sp>
            <p:nvSpPr>
              <p:cNvPr id="17417" name="AutoShape 7"/>
              <p:cNvSpPr/>
              <p:nvPr/>
            </p:nvSpPr>
            <p:spPr>
              <a:xfrm>
                <a:off x="2208" y="2640"/>
                <a:ext cx="1536" cy="1536"/>
              </a:xfrm>
              <a:custGeom>
                <a:avLst/>
                <a:gdLst>
                  <a:gd name="txL" fmla="*/ 3164 w 21600"/>
                  <a:gd name="txT" fmla="*/ 3164 h 21600"/>
                  <a:gd name="txR" fmla="*/ 18436 w 21600"/>
                  <a:gd name="txB" fmla="*/ 18436 h 21600"/>
                </a:gdLst>
                <a:ahLst/>
                <a:cxnLst>
                  <a:cxn ang="0">
                    <a:pos x="4" y="0"/>
                  </a:cxn>
                  <a:cxn ang="0">
                    <a:pos x="1" y="1"/>
                  </a:cxn>
                  <a:cxn ang="0">
                    <a:pos x="0" y="4"/>
                  </a:cxn>
                  <a:cxn ang="0">
                    <a:pos x="1" y="7"/>
                  </a:cxn>
                  <a:cxn ang="0">
                    <a:pos x="4" y="8"/>
                  </a:cxn>
                  <a:cxn ang="0">
                    <a:pos x="7" y="7"/>
                  </a:cxn>
                  <a:cxn ang="0">
                    <a:pos x="8" y="4"/>
                  </a:cxn>
                  <a:cxn ang="0">
                    <a:pos x="7" y="1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177" y="10800"/>
                    </a:moveTo>
                    <a:cubicBezTo>
                      <a:pt x="2177" y="15562"/>
                      <a:pt x="6038" y="19423"/>
                      <a:pt x="10800" y="19423"/>
                    </a:cubicBezTo>
                    <a:cubicBezTo>
                      <a:pt x="15562" y="19423"/>
                      <a:pt x="19423" y="15562"/>
                      <a:pt x="19423" y="10800"/>
                    </a:cubicBezTo>
                    <a:cubicBezTo>
                      <a:pt x="19423" y="6038"/>
                      <a:pt x="15562" y="2177"/>
                      <a:pt x="10800" y="2177"/>
                    </a:cubicBezTo>
                    <a:cubicBezTo>
                      <a:pt x="6038" y="2177"/>
                      <a:pt x="2177" y="6038"/>
                      <a:pt x="2177" y="10800"/>
                    </a:cubicBezTo>
                    <a:close/>
                  </a:path>
                </a:pathLst>
              </a:custGeom>
              <a:solidFill>
                <a:schemeClr val="hlink">
                  <a:alpha val="100000"/>
                </a:scheme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18" name="Line 8"/>
              <p:cNvSpPr/>
              <p:nvPr/>
            </p:nvSpPr>
            <p:spPr>
              <a:xfrm>
                <a:off x="2448" y="3120"/>
                <a:ext cx="480" cy="38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19" name="Line 9"/>
              <p:cNvSpPr/>
              <p:nvPr/>
            </p:nvSpPr>
            <p:spPr>
              <a:xfrm>
                <a:off x="2928" y="3504"/>
                <a:ext cx="28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20" name="Text Box 10"/>
              <p:cNvSpPr txBox="1"/>
              <p:nvPr/>
            </p:nvSpPr>
            <p:spPr>
              <a:xfrm>
                <a:off x="2592" y="2976"/>
                <a:ext cx="278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</a:rPr>
                  <a:t>R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421" name="Text Box 11"/>
              <p:cNvSpPr txBox="1"/>
              <p:nvPr/>
            </p:nvSpPr>
            <p:spPr>
              <a:xfrm>
                <a:off x="2688" y="3408"/>
                <a:ext cx="290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</a:rPr>
                  <a:t>O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422" name="Text Box 12"/>
              <p:cNvSpPr txBox="1"/>
              <p:nvPr/>
            </p:nvSpPr>
            <p:spPr>
              <a:xfrm>
                <a:off x="2928" y="3154"/>
                <a:ext cx="258" cy="3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200" dirty="0">
                    <a:latin typeface="Times New Roman" panose="02020603050405020304" pitchFamily="18" charset="0"/>
                  </a:rPr>
                  <a:t>d</a:t>
                </a:r>
                <a:endParaRPr lang="en-US" altLang="zh-CN" sz="32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423" name="Text Box 13"/>
              <p:cNvSpPr txBox="1"/>
              <p:nvPr/>
            </p:nvSpPr>
            <p:spPr>
              <a:xfrm>
                <a:off x="3168" y="3216"/>
                <a:ext cx="36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</a:rPr>
                  <a:t>+q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424" name="Oval 14"/>
              <p:cNvSpPr/>
              <p:nvPr/>
            </p:nvSpPr>
            <p:spPr>
              <a:xfrm>
                <a:off x="3168" y="345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7599" name="Text Box 15"/>
          <p:cNvSpPr txBox="1"/>
          <p:nvPr/>
        </p:nvSpPr>
        <p:spPr>
          <a:xfrm>
            <a:off x="7143750" y="3635375"/>
            <a:ext cx="587375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/>
          <p:nvPr/>
        </p:nvSpPr>
        <p:spPr>
          <a:xfrm>
            <a:off x="76200" y="76200"/>
            <a:ext cx="6400800" cy="2654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10. (</a:t>
            </a:r>
            <a:r>
              <a:rPr lang="zh-CN" altLang="en-US" sz="2800" dirty="0">
                <a:latin typeface="Times New Roman" panose="02020603050405020304" pitchFamily="18" charset="0"/>
              </a:rPr>
              <a:t>本题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分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电荷面密度为</a:t>
            </a:r>
            <a:r>
              <a:rPr lang="en-US" altLang="zh-CN" sz="2800" dirty="0">
                <a:latin typeface="Times New Roman" panose="02020603050405020304" pitchFamily="18" charset="0"/>
              </a:rPr>
              <a:t>+ 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zh-CN" altLang="en-US" sz="2800" dirty="0">
                <a:latin typeface="Times New Roman" panose="02020603050405020304" pitchFamily="18" charset="0"/>
              </a:rPr>
              <a:t>和</a:t>
            </a:r>
            <a:r>
              <a:rPr lang="en-US" altLang="zh-CN" sz="2800" dirty="0">
                <a:latin typeface="Times New Roman" panose="02020603050405020304" pitchFamily="18" charset="0"/>
              </a:rPr>
              <a:t>- 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zh-CN" altLang="en-US" sz="2800" dirty="0">
                <a:latin typeface="Times New Roman" panose="02020603050405020304" pitchFamily="18" charset="0"/>
              </a:rPr>
              <a:t>的两块“无限大”均匀带电的平行平板放在与平面相垂直的</a:t>
            </a:r>
            <a:r>
              <a:rPr lang="en-US" altLang="zh-CN" sz="2800" dirty="0">
                <a:latin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</a:rPr>
              <a:t>轴上的</a:t>
            </a:r>
            <a:r>
              <a:rPr lang="en-US" altLang="zh-CN" sz="2800" dirty="0">
                <a:latin typeface="Times New Roman" panose="02020603050405020304" pitchFamily="18" charset="0"/>
              </a:rPr>
              <a:t>+a</a:t>
            </a:r>
            <a:r>
              <a:rPr lang="zh-CN" altLang="en-US" sz="2800" dirty="0">
                <a:latin typeface="Times New Roman" panose="02020603050405020304" pitchFamily="18" charset="0"/>
              </a:rPr>
              <a:t>和</a:t>
            </a:r>
            <a:r>
              <a:rPr lang="en-US" altLang="zh-CN" sz="2800" dirty="0">
                <a:latin typeface="Times New Roman" panose="02020603050405020304" pitchFamily="18" charset="0"/>
              </a:rPr>
              <a:t>-a</a:t>
            </a:r>
            <a:r>
              <a:rPr lang="zh-CN" altLang="en-US" sz="2800" dirty="0">
                <a:latin typeface="Times New Roman" panose="02020603050405020304" pitchFamily="18" charset="0"/>
              </a:rPr>
              <a:t>位置上，如图所示。设坐标原点</a:t>
            </a:r>
            <a:r>
              <a:rPr lang="en-US" altLang="zh-CN" sz="2800" dirty="0">
                <a:latin typeface="Times New Roman" panose="02020603050405020304" pitchFamily="18" charset="0"/>
              </a:rPr>
              <a:t>O</a:t>
            </a:r>
            <a:r>
              <a:rPr lang="zh-CN" altLang="en-US" sz="2800" dirty="0">
                <a:latin typeface="Times New Roman" panose="02020603050405020304" pitchFamily="18" charset="0"/>
              </a:rPr>
              <a:t>处电势为零，则在</a:t>
            </a:r>
            <a:r>
              <a:rPr lang="en-US" altLang="zh-CN" sz="2800" dirty="0">
                <a:latin typeface="Times New Roman" panose="02020603050405020304" pitchFamily="18" charset="0"/>
              </a:rPr>
              <a:t>-a&lt;x&lt;+a</a:t>
            </a:r>
            <a:r>
              <a:rPr lang="zh-CN" altLang="en-US" sz="2800" dirty="0">
                <a:latin typeface="Times New Roman" panose="02020603050405020304" pitchFamily="18" charset="0"/>
              </a:rPr>
              <a:t>区域的电势分布曲线为：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30723" name="Text Box 5"/>
          <p:cNvSpPr txBox="1"/>
          <p:nvPr/>
        </p:nvSpPr>
        <p:spPr>
          <a:xfrm>
            <a:off x="304800" y="2590800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zh-CN" dirty="0">
              <a:latin typeface="Times New Roman" panose="02020603050405020304" pitchFamily="18" charset="0"/>
            </a:endParaRPr>
          </a:p>
        </p:txBody>
      </p:sp>
      <p:sp>
        <p:nvSpPr>
          <p:cNvPr id="30724" name="Text Box 6"/>
          <p:cNvSpPr txBox="1"/>
          <p:nvPr/>
        </p:nvSpPr>
        <p:spPr>
          <a:xfrm>
            <a:off x="288925" y="2833688"/>
            <a:ext cx="6794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(A)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30725" name="Text Box 7"/>
          <p:cNvSpPr txBox="1"/>
          <p:nvPr/>
        </p:nvSpPr>
        <p:spPr>
          <a:xfrm>
            <a:off x="4343400" y="2757488"/>
            <a:ext cx="65881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(B)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30726" name="Text Box 8"/>
          <p:cNvSpPr txBox="1"/>
          <p:nvPr/>
        </p:nvSpPr>
        <p:spPr>
          <a:xfrm>
            <a:off x="304800" y="4662488"/>
            <a:ext cx="6794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(C)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30727" name="Text Box 9"/>
          <p:cNvSpPr txBox="1"/>
          <p:nvPr/>
        </p:nvSpPr>
        <p:spPr>
          <a:xfrm>
            <a:off x="4343400" y="4586288"/>
            <a:ext cx="6794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(D)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pSp>
        <p:nvGrpSpPr>
          <p:cNvPr id="30728" name="Group 10"/>
          <p:cNvGrpSpPr/>
          <p:nvPr/>
        </p:nvGrpSpPr>
        <p:grpSpPr>
          <a:xfrm>
            <a:off x="1066800" y="2667000"/>
            <a:ext cx="3224213" cy="1600200"/>
            <a:chOff x="672" y="1440"/>
            <a:chExt cx="2031" cy="1008"/>
          </a:xfrm>
        </p:grpSpPr>
        <p:sp>
          <p:nvSpPr>
            <p:cNvPr id="30780" name="Line 11"/>
            <p:cNvSpPr/>
            <p:nvPr/>
          </p:nvSpPr>
          <p:spPr>
            <a:xfrm>
              <a:off x="672" y="2038"/>
              <a:ext cx="177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81" name="Line 12"/>
            <p:cNvSpPr/>
            <p:nvPr/>
          </p:nvSpPr>
          <p:spPr>
            <a:xfrm flipV="1">
              <a:off x="1440" y="1510"/>
              <a:ext cx="0" cy="9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82" name="Line 13"/>
            <p:cNvSpPr/>
            <p:nvPr/>
          </p:nvSpPr>
          <p:spPr>
            <a:xfrm>
              <a:off x="960" y="1750"/>
              <a:ext cx="1008" cy="62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83" name="Text Box 14"/>
            <p:cNvSpPr txBox="1"/>
            <p:nvPr/>
          </p:nvSpPr>
          <p:spPr>
            <a:xfrm>
              <a:off x="768" y="1968"/>
              <a:ext cx="27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-a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84" name="Text Box 15"/>
            <p:cNvSpPr txBox="1"/>
            <p:nvPr/>
          </p:nvSpPr>
          <p:spPr>
            <a:xfrm>
              <a:off x="1968" y="1968"/>
              <a:ext cx="3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+a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85" name="Text Box 16"/>
            <p:cNvSpPr txBox="1"/>
            <p:nvPr/>
          </p:nvSpPr>
          <p:spPr>
            <a:xfrm>
              <a:off x="1248" y="201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o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86" name="Text Box 17"/>
            <p:cNvSpPr txBox="1"/>
            <p:nvPr/>
          </p:nvSpPr>
          <p:spPr>
            <a:xfrm>
              <a:off x="1526" y="1440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U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87" name="Line 18"/>
            <p:cNvSpPr/>
            <p:nvPr/>
          </p:nvSpPr>
          <p:spPr>
            <a:xfrm>
              <a:off x="960" y="1776"/>
              <a:ext cx="0" cy="288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88" name="Line 19"/>
            <p:cNvSpPr/>
            <p:nvPr/>
          </p:nvSpPr>
          <p:spPr>
            <a:xfrm>
              <a:off x="1968" y="2064"/>
              <a:ext cx="0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89" name="Line 20"/>
            <p:cNvSpPr/>
            <p:nvPr/>
          </p:nvSpPr>
          <p:spPr>
            <a:xfrm>
              <a:off x="960" y="1776"/>
              <a:ext cx="0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90" name="Text Box 21"/>
            <p:cNvSpPr txBox="1"/>
            <p:nvPr/>
          </p:nvSpPr>
          <p:spPr>
            <a:xfrm>
              <a:off x="2448" y="1920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X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729" name="Group 22"/>
          <p:cNvGrpSpPr/>
          <p:nvPr/>
        </p:nvGrpSpPr>
        <p:grpSpPr>
          <a:xfrm>
            <a:off x="1066800" y="4613275"/>
            <a:ext cx="3300413" cy="1635125"/>
            <a:chOff x="720" y="2810"/>
            <a:chExt cx="2079" cy="1030"/>
          </a:xfrm>
        </p:grpSpPr>
        <p:sp>
          <p:nvSpPr>
            <p:cNvPr id="30770" name="Text Box 23"/>
            <p:cNvSpPr txBox="1"/>
            <p:nvPr/>
          </p:nvSpPr>
          <p:spPr>
            <a:xfrm>
              <a:off x="768" y="3360"/>
              <a:ext cx="27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-a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71" name="Line 24"/>
            <p:cNvSpPr/>
            <p:nvPr/>
          </p:nvSpPr>
          <p:spPr>
            <a:xfrm>
              <a:off x="720" y="3456"/>
              <a:ext cx="177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72" name="Line 25"/>
            <p:cNvSpPr/>
            <p:nvPr/>
          </p:nvSpPr>
          <p:spPr>
            <a:xfrm flipV="1">
              <a:off x="1488" y="2928"/>
              <a:ext cx="0" cy="9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73" name="Text Box 26"/>
            <p:cNvSpPr txBox="1"/>
            <p:nvPr/>
          </p:nvSpPr>
          <p:spPr>
            <a:xfrm>
              <a:off x="1872" y="3408"/>
              <a:ext cx="3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+a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74" name="Text Box 27"/>
            <p:cNvSpPr txBox="1"/>
            <p:nvPr/>
          </p:nvSpPr>
          <p:spPr>
            <a:xfrm>
              <a:off x="1440" y="3408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o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75" name="Text Box 28"/>
            <p:cNvSpPr txBox="1"/>
            <p:nvPr/>
          </p:nvSpPr>
          <p:spPr>
            <a:xfrm>
              <a:off x="1574" y="2810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U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76" name="Line 29"/>
            <p:cNvSpPr/>
            <p:nvPr/>
          </p:nvSpPr>
          <p:spPr>
            <a:xfrm flipV="1">
              <a:off x="1008" y="3168"/>
              <a:ext cx="960" cy="57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77" name="Line 30"/>
            <p:cNvSpPr/>
            <p:nvPr/>
          </p:nvSpPr>
          <p:spPr>
            <a:xfrm>
              <a:off x="1968" y="3216"/>
              <a:ext cx="0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78" name="Line 31"/>
            <p:cNvSpPr/>
            <p:nvPr/>
          </p:nvSpPr>
          <p:spPr>
            <a:xfrm>
              <a:off x="1008" y="3456"/>
              <a:ext cx="0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79" name="Text Box 32"/>
            <p:cNvSpPr txBox="1"/>
            <p:nvPr/>
          </p:nvSpPr>
          <p:spPr>
            <a:xfrm>
              <a:off x="2544" y="3312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X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730" name="Group 33"/>
          <p:cNvGrpSpPr/>
          <p:nvPr/>
        </p:nvGrpSpPr>
        <p:grpSpPr>
          <a:xfrm>
            <a:off x="6553200" y="457200"/>
            <a:ext cx="2386013" cy="1752600"/>
            <a:chOff x="4128" y="288"/>
            <a:chExt cx="1503" cy="1104"/>
          </a:xfrm>
        </p:grpSpPr>
        <p:sp>
          <p:nvSpPr>
            <p:cNvPr id="30756" name="Line 34"/>
            <p:cNvSpPr/>
            <p:nvPr/>
          </p:nvSpPr>
          <p:spPr>
            <a:xfrm>
              <a:off x="4176" y="816"/>
              <a:ext cx="13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57" name="Line 35"/>
            <p:cNvSpPr/>
            <p:nvPr/>
          </p:nvSpPr>
          <p:spPr>
            <a:xfrm>
              <a:off x="4512" y="528"/>
              <a:ext cx="0" cy="62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58" name="Line 36"/>
            <p:cNvSpPr/>
            <p:nvPr/>
          </p:nvSpPr>
          <p:spPr>
            <a:xfrm>
              <a:off x="5136" y="528"/>
              <a:ext cx="0" cy="62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59" name="Line 37"/>
            <p:cNvSpPr/>
            <p:nvPr/>
          </p:nvSpPr>
          <p:spPr>
            <a:xfrm flipV="1">
              <a:off x="4512" y="288"/>
              <a:ext cx="0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60" name="Line 38"/>
            <p:cNvSpPr/>
            <p:nvPr/>
          </p:nvSpPr>
          <p:spPr>
            <a:xfrm>
              <a:off x="4512" y="1200"/>
              <a:ext cx="0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61" name="Line 39"/>
            <p:cNvSpPr/>
            <p:nvPr/>
          </p:nvSpPr>
          <p:spPr>
            <a:xfrm flipH="1" flipV="1">
              <a:off x="5136" y="288"/>
              <a:ext cx="0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62" name="Line 40"/>
            <p:cNvSpPr/>
            <p:nvPr/>
          </p:nvSpPr>
          <p:spPr>
            <a:xfrm>
              <a:off x="5136" y="1200"/>
              <a:ext cx="0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63" name="Line 41"/>
            <p:cNvSpPr/>
            <p:nvPr/>
          </p:nvSpPr>
          <p:spPr>
            <a:xfrm>
              <a:off x="4800" y="816"/>
              <a:ext cx="0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64" name="Text Box 42"/>
            <p:cNvSpPr txBox="1"/>
            <p:nvPr/>
          </p:nvSpPr>
          <p:spPr>
            <a:xfrm>
              <a:off x="4128" y="288"/>
              <a:ext cx="29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rPr>
                <a:t>-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65" name="Text Box 43"/>
            <p:cNvSpPr txBox="1"/>
            <p:nvPr/>
          </p:nvSpPr>
          <p:spPr>
            <a:xfrm>
              <a:off x="5136" y="288"/>
              <a:ext cx="34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rPr>
                <a:t>+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66" name="Text Box 44"/>
            <p:cNvSpPr txBox="1"/>
            <p:nvPr/>
          </p:nvSpPr>
          <p:spPr>
            <a:xfrm>
              <a:off x="4272" y="768"/>
              <a:ext cx="265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-a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67" name="Text Box 45"/>
            <p:cNvSpPr txBox="1"/>
            <p:nvPr/>
          </p:nvSpPr>
          <p:spPr>
            <a:xfrm>
              <a:off x="5088" y="768"/>
              <a:ext cx="3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+a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68" name="Text Box 46"/>
            <p:cNvSpPr txBox="1"/>
            <p:nvPr/>
          </p:nvSpPr>
          <p:spPr>
            <a:xfrm>
              <a:off x="4704" y="81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69" name="Text Box 47"/>
            <p:cNvSpPr txBox="1"/>
            <p:nvPr/>
          </p:nvSpPr>
          <p:spPr>
            <a:xfrm>
              <a:off x="5376" y="864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X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731" name="Group 48"/>
          <p:cNvGrpSpPr/>
          <p:nvPr/>
        </p:nvGrpSpPr>
        <p:grpSpPr>
          <a:xfrm>
            <a:off x="5181600" y="2667000"/>
            <a:ext cx="3452813" cy="1600200"/>
            <a:chOff x="3264" y="1440"/>
            <a:chExt cx="2175" cy="1008"/>
          </a:xfrm>
        </p:grpSpPr>
        <p:sp>
          <p:nvSpPr>
            <p:cNvPr id="30745" name="Line 49"/>
            <p:cNvSpPr/>
            <p:nvPr/>
          </p:nvSpPr>
          <p:spPr>
            <a:xfrm>
              <a:off x="3264" y="2064"/>
              <a:ext cx="18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46" name="Line 50"/>
            <p:cNvSpPr/>
            <p:nvPr/>
          </p:nvSpPr>
          <p:spPr>
            <a:xfrm flipV="1">
              <a:off x="4080" y="1536"/>
              <a:ext cx="0" cy="9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47" name="Text Box 51"/>
            <p:cNvSpPr txBox="1"/>
            <p:nvPr/>
          </p:nvSpPr>
          <p:spPr>
            <a:xfrm>
              <a:off x="3360" y="2016"/>
              <a:ext cx="27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-a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48" name="Text Box 52"/>
            <p:cNvSpPr txBox="1"/>
            <p:nvPr/>
          </p:nvSpPr>
          <p:spPr>
            <a:xfrm>
              <a:off x="4560" y="2016"/>
              <a:ext cx="3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+a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49" name="Text Box 53"/>
            <p:cNvSpPr txBox="1"/>
            <p:nvPr/>
          </p:nvSpPr>
          <p:spPr>
            <a:xfrm>
              <a:off x="3936" y="201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o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50" name="Text Box 54"/>
            <p:cNvSpPr txBox="1"/>
            <p:nvPr/>
          </p:nvSpPr>
          <p:spPr>
            <a:xfrm>
              <a:off x="4128" y="1440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U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51" name="Line 55"/>
            <p:cNvSpPr/>
            <p:nvPr/>
          </p:nvSpPr>
          <p:spPr>
            <a:xfrm>
              <a:off x="3552" y="1728"/>
              <a:ext cx="528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52" name="Line 56"/>
            <p:cNvSpPr/>
            <p:nvPr/>
          </p:nvSpPr>
          <p:spPr>
            <a:xfrm flipH="1">
              <a:off x="4080" y="1728"/>
              <a:ext cx="528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53" name="Line 57"/>
            <p:cNvSpPr/>
            <p:nvPr/>
          </p:nvSpPr>
          <p:spPr>
            <a:xfrm>
              <a:off x="3552" y="1728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54" name="Line 58"/>
            <p:cNvSpPr/>
            <p:nvPr/>
          </p:nvSpPr>
          <p:spPr>
            <a:xfrm>
              <a:off x="4608" y="1728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55" name="Text Box 59"/>
            <p:cNvSpPr txBox="1"/>
            <p:nvPr/>
          </p:nvSpPr>
          <p:spPr>
            <a:xfrm>
              <a:off x="5184" y="1920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X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732" name="Group 60"/>
          <p:cNvGrpSpPr/>
          <p:nvPr/>
        </p:nvGrpSpPr>
        <p:grpSpPr>
          <a:xfrm>
            <a:off x="5181600" y="4572000"/>
            <a:ext cx="3529013" cy="1676400"/>
            <a:chOff x="3264" y="2832"/>
            <a:chExt cx="2223" cy="1056"/>
          </a:xfrm>
        </p:grpSpPr>
        <p:sp>
          <p:nvSpPr>
            <p:cNvPr id="30734" name="Text Box 61"/>
            <p:cNvSpPr txBox="1"/>
            <p:nvPr/>
          </p:nvSpPr>
          <p:spPr>
            <a:xfrm>
              <a:off x="4176" y="2832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U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35" name="Line 62"/>
            <p:cNvSpPr/>
            <p:nvPr/>
          </p:nvSpPr>
          <p:spPr>
            <a:xfrm>
              <a:off x="3264" y="3504"/>
              <a:ext cx="18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36" name="Line 63"/>
            <p:cNvSpPr/>
            <p:nvPr/>
          </p:nvSpPr>
          <p:spPr>
            <a:xfrm flipV="1">
              <a:off x="4080" y="2928"/>
              <a:ext cx="0" cy="96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37" name="Text Box 64"/>
            <p:cNvSpPr txBox="1"/>
            <p:nvPr/>
          </p:nvSpPr>
          <p:spPr>
            <a:xfrm>
              <a:off x="3264" y="3216"/>
              <a:ext cx="27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-a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38" name="Text Box 65"/>
            <p:cNvSpPr txBox="1"/>
            <p:nvPr/>
          </p:nvSpPr>
          <p:spPr>
            <a:xfrm>
              <a:off x="4560" y="3264"/>
              <a:ext cx="3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+a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39" name="Text Box 66"/>
            <p:cNvSpPr txBox="1"/>
            <p:nvPr/>
          </p:nvSpPr>
          <p:spPr>
            <a:xfrm>
              <a:off x="3888" y="321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o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40" name="Line 67"/>
            <p:cNvSpPr/>
            <p:nvPr/>
          </p:nvSpPr>
          <p:spPr>
            <a:xfrm>
              <a:off x="4080" y="3504"/>
              <a:ext cx="624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41" name="Text Box 68"/>
            <p:cNvSpPr txBox="1"/>
            <p:nvPr/>
          </p:nvSpPr>
          <p:spPr>
            <a:xfrm>
              <a:off x="5232" y="3360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X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0742" name="Line 69"/>
            <p:cNvSpPr/>
            <p:nvPr/>
          </p:nvSpPr>
          <p:spPr>
            <a:xfrm flipV="1">
              <a:off x="3408" y="3504"/>
              <a:ext cx="672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43" name="Line 70"/>
            <p:cNvSpPr/>
            <p:nvPr/>
          </p:nvSpPr>
          <p:spPr>
            <a:xfrm>
              <a:off x="3408" y="3504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30744" name="Line 71"/>
            <p:cNvSpPr/>
            <p:nvPr/>
          </p:nvSpPr>
          <p:spPr>
            <a:xfrm>
              <a:off x="4704" y="3504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89160" name="Text Box 72"/>
          <p:cNvSpPr txBox="1"/>
          <p:nvPr/>
        </p:nvSpPr>
        <p:spPr>
          <a:xfrm>
            <a:off x="7793038" y="2451100"/>
            <a:ext cx="587375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7" name="Text Box 17"/>
          <p:cNvSpPr txBox="1"/>
          <p:nvPr/>
        </p:nvSpPr>
        <p:spPr>
          <a:xfrm>
            <a:off x="206375" y="2636838"/>
            <a:ext cx="8397875" cy="180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highlight>
                  <a:srgbClr val="FF0000"/>
                </a:highlight>
                <a:latin typeface="Times New Roman" panose="02020603050405020304" pitchFamily="18" charset="0"/>
              </a:rPr>
              <a:t>2. (</a:t>
            </a:r>
            <a:r>
              <a:rPr lang="zh-CN" altLang="en-US" sz="2800" dirty="0">
                <a:highlight>
                  <a:srgbClr val="FF0000"/>
                </a:highlight>
                <a:latin typeface="Times New Roman" panose="02020603050405020304" pitchFamily="18" charset="0"/>
              </a:rPr>
              <a:t>本题</a:t>
            </a:r>
            <a:r>
              <a:rPr lang="en-US" altLang="zh-CN" sz="2800" dirty="0">
                <a:highlight>
                  <a:srgbClr val="FF0000"/>
                </a:highlight>
                <a:latin typeface="Times New Roman" panose="02020603050405020304" pitchFamily="18" charset="0"/>
              </a:rPr>
              <a:t>5</a:t>
            </a:r>
            <a:r>
              <a:rPr lang="zh-CN" altLang="en-US" sz="2800" dirty="0">
                <a:highlight>
                  <a:srgbClr val="FF0000"/>
                </a:highlight>
                <a:latin typeface="Times New Roman" panose="02020603050405020304" pitchFamily="18" charset="0"/>
              </a:rPr>
              <a:t>分</a:t>
            </a:r>
            <a:r>
              <a:rPr lang="en-US" altLang="zh-CN" sz="2800" dirty="0">
                <a:highlight>
                  <a:srgbClr val="FF0000"/>
                </a:highlight>
                <a:latin typeface="Times New Roman" panose="02020603050405020304" pitchFamily="18" charset="0"/>
              </a:rPr>
              <a:t>)</a:t>
            </a:r>
            <a:endParaRPr lang="en-US" altLang="zh-CN" sz="2800" dirty="0">
              <a:highlight>
                <a:srgbClr val="FF0000"/>
              </a:highlight>
              <a:latin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一空气平行板电容器，电容为</a:t>
            </a:r>
            <a:r>
              <a:rPr lang="en-US" altLang="zh-CN" sz="2800" dirty="0">
                <a:latin typeface="Times New Roman" panose="02020603050405020304" pitchFamily="18" charset="0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</a:rPr>
              <a:t>，两极板间距离为</a:t>
            </a:r>
            <a:r>
              <a:rPr lang="en-US" altLang="zh-CN" sz="2800" dirty="0">
                <a:latin typeface="Times New Roman" panose="02020603050405020304" pitchFamily="18" charset="0"/>
              </a:rPr>
              <a:t>d</a:t>
            </a:r>
            <a:r>
              <a:rPr lang="zh-CN" altLang="en-US" sz="2800" dirty="0">
                <a:latin typeface="Times New Roman" panose="02020603050405020304" pitchFamily="18" charset="0"/>
              </a:rPr>
              <a:t>。充电后，两极板间 相互作用力为</a:t>
            </a:r>
            <a:r>
              <a:rPr lang="en-US" altLang="zh-CN" sz="2800" dirty="0">
                <a:latin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</a:rPr>
              <a:t>，则两极板间的电势差为</a:t>
            </a:r>
            <a:r>
              <a:rPr lang="en-US" altLang="zh-CN" sz="2800" dirty="0">
                <a:latin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</a:rPr>
              <a:t>，极板上的电荷量大小为</a:t>
            </a:r>
            <a:r>
              <a:rPr lang="en-US" altLang="zh-CN" sz="2800" dirty="0">
                <a:latin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2" name="Group 30"/>
          <p:cNvGrpSpPr/>
          <p:nvPr/>
        </p:nvGrpSpPr>
        <p:grpSpPr>
          <a:xfrm>
            <a:off x="900113" y="4365625"/>
            <a:ext cx="6411912" cy="646113"/>
            <a:chOff x="567" y="2750"/>
            <a:chExt cx="4039" cy="407"/>
          </a:xfrm>
        </p:grpSpPr>
        <p:graphicFrame>
          <p:nvGraphicFramePr>
            <p:cNvPr id="18442" name="Object 21"/>
            <p:cNvGraphicFramePr/>
            <p:nvPr/>
          </p:nvGraphicFramePr>
          <p:xfrm>
            <a:off x="567" y="2750"/>
            <a:ext cx="1159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647700" imgH="228600" progId="Equation.3">
                    <p:embed/>
                  </p:oleObj>
                </mc:Choice>
                <mc:Fallback>
                  <p:oleObj name="" r:id="rId1" imgW="647700" imgH="228600" progId="Equation.3">
                    <p:embed/>
                    <p:pic>
                      <p:nvPicPr>
                        <p:cNvPr id="0" name="图片 3159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67" y="2750"/>
                          <a:ext cx="1159" cy="4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3" name="Object 22"/>
            <p:cNvGraphicFramePr/>
            <p:nvPr/>
          </p:nvGraphicFramePr>
          <p:xfrm>
            <a:off x="3651" y="2750"/>
            <a:ext cx="955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533400" imgH="228600" progId="Equation.3">
                    <p:embed/>
                  </p:oleObj>
                </mc:Choice>
                <mc:Fallback>
                  <p:oleObj name="" r:id="rId3" imgW="533400" imgH="228600" progId="Equation.3">
                    <p:embed/>
                    <p:pic>
                      <p:nvPicPr>
                        <p:cNvPr id="0" name="图片 3165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51" y="2750"/>
                          <a:ext cx="955" cy="4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1"/>
          <p:cNvGrpSpPr/>
          <p:nvPr/>
        </p:nvGrpSpPr>
        <p:grpSpPr>
          <a:xfrm>
            <a:off x="323850" y="4652963"/>
            <a:ext cx="8496300" cy="1368425"/>
            <a:chOff x="204" y="2931"/>
            <a:chExt cx="5352" cy="862"/>
          </a:xfrm>
        </p:grpSpPr>
        <p:graphicFrame>
          <p:nvGraphicFramePr>
            <p:cNvPr id="18439" name="Object 20"/>
            <p:cNvGraphicFramePr/>
            <p:nvPr/>
          </p:nvGraphicFramePr>
          <p:xfrm>
            <a:off x="204" y="2931"/>
            <a:ext cx="2250" cy="8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5" imgW="1257300" imgH="457200" progId="Equation.3">
                    <p:embed/>
                  </p:oleObj>
                </mc:Choice>
                <mc:Fallback>
                  <p:oleObj name="" r:id="rId5" imgW="1257300" imgH="457200" progId="Equation.3">
                    <p:embed/>
                    <p:pic>
                      <p:nvPicPr>
                        <p:cNvPr id="0" name="图片 3164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4" y="2931"/>
                          <a:ext cx="2250" cy="8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0" name="Object 23"/>
            <p:cNvGraphicFramePr/>
            <p:nvPr/>
          </p:nvGraphicFramePr>
          <p:xfrm>
            <a:off x="3107" y="3069"/>
            <a:ext cx="1023" cy="7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7" imgW="570865" imgH="405765" progId="Equation.3">
                    <p:embed/>
                  </p:oleObj>
                </mc:Choice>
                <mc:Fallback>
                  <p:oleObj name="" r:id="rId7" imgW="570865" imgH="405765" progId="Equation.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107" y="3069"/>
                          <a:ext cx="1023" cy="7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1" name="Object 24"/>
            <p:cNvGraphicFramePr/>
            <p:nvPr/>
          </p:nvGraphicFramePr>
          <p:xfrm>
            <a:off x="4126" y="3272"/>
            <a:ext cx="1430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9" imgW="901065" imgH="228600" progId="Equation.3">
                    <p:embed/>
                  </p:oleObj>
                </mc:Choice>
                <mc:Fallback>
                  <p:oleObj name="" r:id="rId9" imgW="901065" imgH="228600" progId="Equation.3">
                    <p:embed/>
                    <p:pic>
                      <p:nvPicPr>
                        <p:cNvPr id="0" name="图片 3161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26" y="3272"/>
                          <a:ext cx="1430" cy="4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2"/>
          <p:cNvGrpSpPr/>
          <p:nvPr/>
        </p:nvGrpSpPr>
        <p:grpSpPr>
          <a:xfrm>
            <a:off x="355600" y="5700713"/>
            <a:ext cx="8320088" cy="1184275"/>
            <a:chOff x="224" y="3591"/>
            <a:chExt cx="5241" cy="746"/>
          </a:xfrm>
        </p:grpSpPr>
        <p:graphicFrame>
          <p:nvGraphicFramePr>
            <p:cNvPr id="18436" name="Object 25"/>
            <p:cNvGraphicFramePr/>
            <p:nvPr/>
          </p:nvGraphicFramePr>
          <p:xfrm>
            <a:off x="224" y="3591"/>
            <a:ext cx="1341" cy="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1" imgW="749300" imgH="419100" progId="Equation.3">
                    <p:embed/>
                  </p:oleObj>
                </mc:Choice>
                <mc:Fallback>
                  <p:oleObj name="" r:id="rId11" imgW="749300" imgH="419100" progId="Equation.3">
                    <p:embed/>
                    <p:pic>
                      <p:nvPicPr>
                        <p:cNvPr id="0" name="图片 3162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4" y="3591"/>
                          <a:ext cx="1341" cy="7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7" name="Object 26"/>
            <p:cNvGraphicFramePr/>
            <p:nvPr/>
          </p:nvGraphicFramePr>
          <p:xfrm>
            <a:off x="1746" y="3770"/>
            <a:ext cx="1705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3" imgW="951865" imgH="241300" progId="Equation.3">
                    <p:embed/>
                  </p:oleObj>
                </mc:Choice>
                <mc:Fallback>
                  <p:oleObj name="" r:id="rId13" imgW="951865" imgH="241300" progId="Equation.3">
                    <p:embed/>
                    <p:pic>
                      <p:nvPicPr>
                        <p:cNvPr id="0" name="图片 3163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46" y="3770"/>
                          <a:ext cx="1705" cy="4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8" name="Object 27"/>
            <p:cNvGraphicFramePr/>
            <p:nvPr/>
          </p:nvGraphicFramePr>
          <p:xfrm>
            <a:off x="3713" y="3597"/>
            <a:ext cx="1752" cy="7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5" imgW="1205230" imgH="405765" progId="Equation.3">
                    <p:embed/>
                  </p:oleObj>
                </mc:Choice>
                <mc:Fallback>
                  <p:oleObj name="" r:id="rId15" imgW="1205230" imgH="405765" progId="Equation.3">
                    <p:embed/>
                    <p:pic>
                      <p:nvPicPr>
                        <p:cNvPr id="0" name="图片 3157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13" y="3597"/>
                          <a:ext cx="1752" cy="7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2" name="Text Box 8"/>
          <p:cNvSpPr txBox="1"/>
          <p:nvPr/>
        </p:nvSpPr>
        <p:spPr>
          <a:xfrm>
            <a:off x="1450975" y="1865313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zh-CN" dirty="0">
              <a:latin typeface="Times New Roman" panose="02020603050405020304" pitchFamily="18" charset="0"/>
            </a:endParaRPr>
          </a:p>
        </p:txBody>
      </p:sp>
      <p:sp>
        <p:nvSpPr>
          <p:cNvPr id="82957" name="Text Box 13"/>
          <p:cNvSpPr txBox="1"/>
          <p:nvPr/>
        </p:nvSpPr>
        <p:spPr>
          <a:xfrm>
            <a:off x="0" y="44450"/>
            <a:ext cx="9144000" cy="180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3. (</a:t>
            </a:r>
            <a:r>
              <a:rPr lang="zh-CN" altLang="en-US" sz="2800" dirty="0">
                <a:latin typeface="Times New Roman" panose="02020603050405020304" pitchFamily="18" charset="0"/>
              </a:rPr>
              <a:t>本题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分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一长为</a:t>
            </a:r>
            <a:r>
              <a:rPr lang="en-US" altLang="zh-CN" sz="2800" i="1" dirty="0">
                <a:latin typeface="Times New Roman" panose="02020603050405020304" pitchFamily="18" charset="0"/>
              </a:rPr>
              <a:t>l</a:t>
            </a:r>
            <a:r>
              <a:rPr lang="zh-CN" altLang="en-US" sz="2800" dirty="0">
                <a:latin typeface="Times New Roman" panose="02020603050405020304" pitchFamily="18" charset="0"/>
              </a:rPr>
              <a:t>，质量为</a:t>
            </a:r>
            <a:r>
              <a:rPr lang="en-US" altLang="zh-CN" sz="2800" dirty="0">
                <a:latin typeface="Times New Roman" panose="02020603050405020304" pitchFamily="18" charset="0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</a:rPr>
              <a:t>的匀质链条，放在光滑的桌面上，若其长度的</a:t>
            </a:r>
            <a:r>
              <a:rPr lang="en-US" altLang="zh-CN" sz="2800" dirty="0">
                <a:latin typeface="Times New Roman" panose="02020603050405020304" pitchFamily="18" charset="0"/>
              </a:rPr>
              <a:t>1/5</a:t>
            </a:r>
            <a:r>
              <a:rPr lang="zh-CN" altLang="en-US" sz="2800" dirty="0">
                <a:latin typeface="Times New Roman" panose="02020603050405020304" pitchFamily="18" charset="0"/>
              </a:rPr>
              <a:t>悬挂于桌边下，将其慢慢拉回桌面，需做功</a:t>
            </a:r>
            <a:r>
              <a:rPr lang="en-US" altLang="zh-CN" sz="2800" dirty="0">
                <a:latin typeface="Times New Roman" panose="02020603050405020304" pitchFamily="18" charset="0"/>
              </a:rPr>
              <a:t>——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2958" name="Object 14"/>
          <p:cNvGraphicFramePr/>
          <p:nvPr/>
        </p:nvGraphicFramePr>
        <p:xfrm>
          <a:off x="3059113" y="1273175"/>
          <a:ext cx="3103562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1344930" imgH="405765" progId="Equation.3">
                  <p:embed/>
                </p:oleObj>
              </mc:Choice>
              <mc:Fallback>
                <p:oleObj name="" r:id="rId1" imgW="1344930" imgH="405765" progId="Equation.3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59113" y="1273175"/>
                        <a:ext cx="3103562" cy="1147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9" name="Object 15"/>
          <p:cNvGraphicFramePr/>
          <p:nvPr/>
        </p:nvGraphicFramePr>
        <p:xfrm>
          <a:off x="1258888" y="1196975"/>
          <a:ext cx="7620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30200" imgH="405765" progId="Equation.3">
                  <p:embed/>
                </p:oleObj>
              </mc:Choice>
              <mc:Fallback>
                <p:oleObj name="" r:id="rId3" imgW="330200" imgH="405765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58888" y="1196975"/>
                        <a:ext cx="762000" cy="1147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0" name="Text Box 16"/>
          <p:cNvSpPr txBox="1"/>
          <p:nvPr/>
        </p:nvSpPr>
        <p:spPr>
          <a:xfrm>
            <a:off x="76200" y="2205038"/>
            <a:ext cx="6781800" cy="2654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highlight>
                  <a:srgbClr val="FF0000"/>
                </a:highlight>
                <a:latin typeface="Times New Roman" panose="02020603050405020304" pitchFamily="18" charset="0"/>
              </a:rPr>
              <a:t>4. (</a:t>
            </a:r>
            <a:r>
              <a:rPr lang="zh-CN" altLang="en-US" sz="2800" dirty="0">
                <a:highlight>
                  <a:srgbClr val="FF0000"/>
                </a:highlight>
                <a:latin typeface="Times New Roman" panose="02020603050405020304" pitchFamily="18" charset="0"/>
              </a:rPr>
              <a:t>本题</a:t>
            </a:r>
            <a:r>
              <a:rPr lang="en-US" altLang="zh-CN" sz="2800" dirty="0">
                <a:highlight>
                  <a:srgbClr val="FF0000"/>
                </a:highlight>
                <a:latin typeface="Times New Roman" panose="02020603050405020304" pitchFamily="18" charset="0"/>
              </a:rPr>
              <a:t>5</a:t>
            </a:r>
            <a:r>
              <a:rPr lang="zh-CN" altLang="en-US" sz="2800" dirty="0">
                <a:highlight>
                  <a:srgbClr val="FF0000"/>
                </a:highlight>
                <a:latin typeface="Times New Roman" panose="02020603050405020304" pitchFamily="18" charset="0"/>
              </a:rPr>
              <a:t>分</a:t>
            </a:r>
            <a:r>
              <a:rPr lang="en-US" altLang="zh-CN" sz="2800" dirty="0">
                <a:highlight>
                  <a:srgbClr val="FF0000"/>
                </a:highlight>
                <a:latin typeface="Times New Roman" panose="02020603050405020304" pitchFamily="18" charset="0"/>
              </a:rPr>
              <a:t>)</a:t>
            </a:r>
            <a:endParaRPr lang="en-US" altLang="zh-CN" sz="2800" dirty="0">
              <a:highlight>
                <a:srgbClr val="FF0000"/>
              </a:highlight>
              <a:latin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如图所示，</a:t>
            </a:r>
            <a:r>
              <a:rPr lang="en-US" altLang="zh-CN" sz="2800" dirty="0">
                <a:latin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</a:rPr>
              <a:t>为靠的很近的两块平行的大金属平板，两板的面积均为</a:t>
            </a:r>
            <a:r>
              <a:rPr lang="en-US" altLang="zh-CN" sz="2800" dirty="0">
                <a:latin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</a:rPr>
              <a:t>，板间的距离为</a:t>
            </a:r>
            <a:r>
              <a:rPr lang="en-US" altLang="zh-CN" sz="2800" dirty="0">
                <a:latin typeface="Times New Roman" panose="02020603050405020304" pitchFamily="18" charset="0"/>
              </a:rPr>
              <a:t>d</a:t>
            </a:r>
            <a:r>
              <a:rPr lang="zh-CN" altLang="en-US" sz="2800" dirty="0">
                <a:latin typeface="Times New Roman" panose="02020603050405020304" pitchFamily="18" charset="0"/>
              </a:rPr>
              <a:t>。今使</a:t>
            </a:r>
            <a:r>
              <a:rPr lang="en-US" altLang="zh-CN" sz="2800" dirty="0">
                <a:latin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</a:rPr>
              <a:t>板带电量为</a:t>
            </a:r>
            <a:r>
              <a:rPr lang="en-US" altLang="zh-CN" sz="2800" dirty="0">
                <a:latin typeface="Times New Roman" panose="02020603050405020304" pitchFamily="18" charset="0"/>
              </a:rPr>
              <a:t>q 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</a:rPr>
              <a:t>板带电量为</a:t>
            </a:r>
            <a:r>
              <a:rPr lang="en-US" altLang="zh-CN" sz="2800" dirty="0">
                <a:latin typeface="Times New Roman" panose="02020603050405020304" pitchFamily="18" charset="0"/>
              </a:rPr>
              <a:t>q 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B</a:t>
            </a:r>
            <a:r>
              <a:rPr lang="zh-CN" altLang="en-US" sz="2800" baseline="-25000" dirty="0">
                <a:latin typeface="Times New Roman" panose="02020603050405020304" pitchFamily="18" charset="0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</a:rPr>
              <a:t>且</a:t>
            </a:r>
            <a:r>
              <a:rPr lang="en-US" altLang="zh-CN" sz="2800" dirty="0">
                <a:latin typeface="Times New Roman" panose="02020603050405020304" pitchFamily="18" charset="0"/>
              </a:rPr>
              <a:t>q 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A </a:t>
            </a:r>
            <a:r>
              <a:rPr lang="en-US" altLang="zh-CN" sz="2800" dirty="0">
                <a:latin typeface="Times New Roman" panose="02020603050405020304" pitchFamily="18" charset="0"/>
              </a:rPr>
              <a:t>&gt;q 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B </a:t>
            </a:r>
            <a:r>
              <a:rPr lang="zh-CN" altLang="en-US" sz="2800" dirty="0">
                <a:latin typeface="Times New Roman" panose="02020603050405020304" pitchFamily="18" charset="0"/>
              </a:rPr>
              <a:t>，则</a:t>
            </a:r>
            <a:r>
              <a:rPr lang="en-US" altLang="zh-CN" sz="2800" dirty="0">
                <a:latin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</a:rPr>
              <a:t>板的内侧带电量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为</a:t>
            </a:r>
            <a:r>
              <a:rPr lang="en-US" altLang="zh-CN" sz="2800" dirty="0">
                <a:latin typeface="Times New Roman" panose="02020603050405020304" pitchFamily="18" charset="0"/>
              </a:rPr>
              <a:t>———</a:t>
            </a:r>
            <a:r>
              <a:rPr lang="zh-CN" altLang="en-US" sz="2800" dirty="0">
                <a:latin typeface="Times New Roman" panose="02020603050405020304" pitchFamily="18" charset="0"/>
              </a:rPr>
              <a:t>；两板间电势差</a:t>
            </a:r>
            <a:r>
              <a:rPr lang="en-US" altLang="zh-CN" sz="2800" dirty="0">
                <a:latin typeface="Times New Roman" panose="02020603050405020304" pitchFamily="18" charset="0"/>
              </a:rPr>
              <a:t>U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AB</a:t>
            </a:r>
            <a:r>
              <a:rPr lang="en-US" altLang="zh-CN" sz="2800" dirty="0">
                <a:latin typeface="Times New Roman" panose="02020603050405020304" pitchFamily="18" charset="0"/>
              </a:rPr>
              <a:t>= —————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pSp>
        <p:nvGrpSpPr>
          <p:cNvPr id="4" name="Group 41"/>
          <p:cNvGrpSpPr/>
          <p:nvPr/>
        </p:nvGrpSpPr>
        <p:grpSpPr>
          <a:xfrm>
            <a:off x="6948488" y="2636838"/>
            <a:ext cx="2195512" cy="2016125"/>
            <a:chOff x="4377" y="1661"/>
            <a:chExt cx="1383" cy="1270"/>
          </a:xfrm>
        </p:grpSpPr>
        <p:grpSp>
          <p:nvGrpSpPr>
            <p:cNvPr id="19481" name="Group 17"/>
            <p:cNvGrpSpPr/>
            <p:nvPr/>
          </p:nvGrpSpPr>
          <p:grpSpPr>
            <a:xfrm>
              <a:off x="4604" y="1661"/>
              <a:ext cx="820" cy="1200"/>
              <a:chOff x="3600" y="3120"/>
              <a:chExt cx="820" cy="1200"/>
            </a:xfrm>
          </p:grpSpPr>
          <p:sp>
            <p:nvSpPr>
              <p:cNvPr id="19482" name="Rectangle 18"/>
              <p:cNvSpPr/>
              <p:nvPr/>
            </p:nvSpPr>
            <p:spPr>
              <a:xfrm>
                <a:off x="3696" y="3360"/>
                <a:ext cx="48" cy="960"/>
              </a:xfrm>
              <a:prstGeom prst="rect">
                <a:avLst/>
              </a:prstGeom>
              <a:solidFill>
                <a:schemeClr val="hlink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83" name="Rectangle 19"/>
              <p:cNvSpPr/>
              <p:nvPr/>
            </p:nvSpPr>
            <p:spPr>
              <a:xfrm>
                <a:off x="4272" y="3360"/>
                <a:ext cx="48" cy="960"/>
              </a:xfrm>
              <a:prstGeom prst="rect">
                <a:avLst/>
              </a:prstGeom>
              <a:solidFill>
                <a:schemeClr val="hlink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84" name="Text Box 20"/>
              <p:cNvSpPr txBox="1"/>
              <p:nvPr/>
            </p:nvSpPr>
            <p:spPr>
              <a:xfrm>
                <a:off x="3600" y="3120"/>
                <a:ext cx="25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</a:rPr>
                  <a:t>A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85" name="Text Box 21"/>
              <p:cNvSpPr txBox="1"/>
              <p:nvPr/>
            </p:nvSpPr>
            <p:spPr>
              <a:xfrm>
                <a:off x="4176" y="3120"/>
                <a:ext cx="24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</a:rPr>
                  <a:t>B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86" name="Line 22"/>
              <p:cNvSpPr/>
              <p:nvPr/>
            </p:nvSpPr>
            <p:spPr>
              <a:xfrm>
                <a:off x="3744" y="4080"/>
                <a:ext cx="52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19487" name="Text Box 23"/>
              <p:cNvSpPr txBox="1"/>
              <p:nvPr/>
            </p:nvSpPr>
            <p:spPr>
              <a:xfrm>
                <a:off x="3888" y="3840"/>
                <a:ext cx="22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</a:rPr>
                  <a:t>d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88" name="Text Box 24"/>
              <p:cNvSpPr txBox="1"/>
              <p:nvPr/>
            </p:nvSpPr>
            <p:spPr>
              <a:xfrm>
                <a:off x="3744" y="3456"/>
                <a:ext cx="22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</a:rPr>
                  <a:t>S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9468" name="Object 26"/>
            <p:cNvGraphicFramePr/>
            <p:nvPr/>
          </p:nvGraphicFramePr>
          <p:xfrm>
            <a:off x="4377" y="2523"/>
            <a:ext cx="317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228600" imgH="215900" progId="Equation.3">
                    <p:embed/>
                  </p:oleObj>
                </mc:Choice>
                <mc:Fallback>
                  <p:oleObj name="" r:id="rId5" imgW="228600" imgH="215900" progId="Equation.3">
                    <p:embed/>
                    <p:pic>
                      <p:nvPicPr>
                        <p:cNvPr id="0" name="图片 316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77" y="2523"/>
                          <a:ext cx="317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9" name="Object 27"/>
            <p:cNvGraphicFramePr/>
            <p:nvPr/>
          </p:nvGraphicFramePr>
          <p:xfrm>
            <a:off x="5354" y="1797"/>
            <a:ext cx="40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7" imgW="241300" imgH="215900" progId="Equation.3">
                    <p:embed/>
                  </p:oleObj>
                </mc:Choice>
                <mc:Fallback>
                  <p:oleObj name="" r:id="rId7" imgW="241300" imgH="215900" progId="Equation.3">
                    <p:embed/>
                    <p:pic>
                      <p:nvPicPr>
                        <p:cNvPr id="0" name="图片 317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354" y="1797"/>
                          <a:ext cx="406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0" name="Object 28"/>
            <p:cNvGraphicFramePr/>
            <p:nvPr/>
          </p:nvGraphicFramePr>
          <p:xfrm>
            <a:off x="4740" y="2568"/>
            <a:ext cx="317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9" imgW="241300" imgH="215900" progId="Equation.3">
                    <p:embed/>
                  </p:oleObj>
                </mc:Choice>
                <mc:Fallback>
                  <p:oleObj name="" r:id="rId9" imgW="241300" imgH="215900" progId="Equation.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740" y="2568"/>
                          <a:ext cx="317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1" name="Object 29"/>
            <p:cNvGraphicFramePr/>
            <p:nvPr/>
          </p:nvGraphicFramePr>
          <p:xfrm>
            <a:off x="4921" y="1752"/>
            <a:ext cx="385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11" imgW="228600" imgH="215900" progId="Equation.3">
                    <p:embed/>
                  </p:oleObj>
                </mc:Choice>
                <mc:Fallback>
                  <p:oleObj name="" r:id="rId11" imgW="228600" imgH="215900" progId="Equation.3">
                    <p:embed/>
                    <p:pic>
                      <p:nvPicPr>
                        <p:cNvPr id="0" name="图片 317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921" y="1752"/>
                          <a:ext cx="385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7"/>
          <p:cNvGrpSpPr/>
          <p:nvPr/>
        </p:nvGrpSpPr>
        <p:grpSpPr>
          <a:xfrm>
            <a:off x="101600" y="4724400"/>
            <a:ext cx="3462338" cy="2089150"/>
            <a:chOff x="1379" y="2976"/>
            <a:chExt cx="2181" cy="1316"/>
          </a:xfrm>
        </p:grpSpPr>
        <p:graphicFrame>
          <p:nvGraphicFramePr>
            <p:cNvPr id="19464" name="Object 30"/>
            <p:cNvGraphicFramePr/>
            <p:nvPr/>
          </p:nvGraphicFramePr>
          <p:xfrm>
            <a:off x="1701" y="2976"/>
            <a:ext cx="1518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3" imgW="900430" imgH="215900" progId="Equation.3">
                    <p:embed/>
                  </p:oleObj>
                </mc:Choice>
                <mc:Fallback>
                  <p:oleObj name="" r:id="rId13" imgW="900430" imgH="215900" progId="Equation.3">
                    <p:embed/>
                    <p:pic>
                      <p:nvPicPr>
                        <p:cNvPr id="0" name="图片 317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701" y="2976"/>
                          <a:ext cx="1518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5" name="Object 31"/>
            <p:cNvGraphicFramePr/>
            <p:nvPr/>
          </p:nvGraphicFramePr>
          <p:xfrm>
            <a:off x="1701" y="3294"/>
            <a:ext cx="1518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5" imgW="900430" imgH="215900" progId="Equation.3">
                    <p:embed/>
                  </p:oleObj>
                </mc:Choice>
                <mc:Fallback>
                  <p:oleObj name="" r:id="rId15" imgW="900430" imgH="215900" progId="Equation.3">
                    <p:embed/>
                    <p:pic>
                      <p:nvPicPr>
                        <p:cNvPr id="0" name="图片 318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701" y="3294"/>
                          <a:ext cx="1518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6" name="Object 32"/>
            <p:cNvGraphicFramePr/>
            <p:nvPr/>
          </p:nvGraphicFramePr>
          <p:xfrm>
            <a:off x="1671" y="3612"/>
            <a:ext cx="1390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7" imgW="824230" imgH="215900" progId="Equation.3">
                    <p:embed/>
                  </p:oleObj>
                </mc:Choice>
                <mc:Fallback>
                  <p:oleObj name="" r:id="rId17" imgW="824230" imgH="215900" progId="Equation.3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671" y="3612"/>
                          <a:ext cx="1390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7" name="Object 33"/>
            <p:cNvGraphicFramePr/>
            <p:nvPr/>
          </p:nvGraphicFramePr>
          <p:xfrm>
            <a:off x="1379" y="3929"/>
            <a:ext cx="2181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9" imgW="1293495" imgH="215900" progId="Equation.3">
                    <p:embed/>
                  </p:oleObj>
                </mc:Choice>
                <mc:Fallback>
                  <p:oleObj name="" r:id="rId19" imgW="1293495" imgH="215900" progId="Equation.3">
                    <p:embed/>
                    <p:pic>
                      <p:nvPicPr>
                        <p:cNvPr id="0" name="图片 3176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379" y="3929"/>
                          <a:ext cx="2181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80" name="AutoShape 34"/>
            <p:cNvSpPr/>
            <p:nvPr/>
          </p:nvSpPr>
          <p:spPr>
            <a:xfrm>
              <a:off x="1474" y="3203"/>
              <a:ext cx="91" cy="817"/>
            </a:xfrm>
            <a:prstGeom prst="leftBrace">
              <a:avLst>
                <a:gd name="adj1" fmla="val 74816"/>
                <a:gd name="adj2" fmla="val 50000"/>
              </a:avLst>
            </a:prstGeom>
            <a:noFill/>
            <a:ln w="317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" name="Group 42"/>
          <p:cNvGrpSpPr/>
          <p:nvPr/>
        </p:nvGrpSpPr>
        <p:grpSpPr>
          <a:xfrm>
            <a:off x="3348038" y="4652963"/>
            <a:ext cx="3024187" cy="1944687"/>
            <a:chOff x="2109" y="2931"/>
            <a:chExt cx="1905" cy="1225"/>
          </a:xfrm>
        </p:grpSpPr>
        <p:graphicFrame>
          <p:nvGraphicFramePr>
            <p:cNvPr id="19462" name="Object 35"/>
            <p:cNvGraphicFramePr/>
            <p:nvPr/>
          </p:nvGraphicFramePr>
          <p:xfrm>
            <a:off x="2109" y="2931"/>
            <a:ext cx="1814" cy="6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21" imgW="1256030" imgH="405765" progId="Equation.3">
                    <p:embed/>
                  </p:oleObj>
                </mc:Choice>
                <mc:Fallback>
                  <p:oleObj name="" r:id="rId21" imgW="1256030" imgH="405765" progId="Equation.3">
                    <p:embed/>
                    <p:pic>
                      <p:nvPicPr>
                        <p:cNvPr id="0" name="图片 3173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109" y="2931"/>
                          <a:ext cx="1814" cy="6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3" name="Object 36"/>
            <p:cNvGraphicFramePr/>
            <p:nvPr/>
          </p:nvGraphicFramePr>
          <p:xfrm>
            <a:off x="2109" y="3473"/>
            <a:ext cx="1905" cy="6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23" imgW="1344930" imgH="405765" progId="Equation.3">
                    <p:embed/>
                  </p:oleObj>
                </mc:Choice>
                <mc:Fallback>
                  <p:oleObj name="" r:id="rId23" imgW="1344930" imgH="405765" progId="Equation.3">
                    <p:embed/>
                    <p:pic>
                      <p:nvPicPr>
                        <p:cNvPr id="0" name="图片 3171"/>
                        <p:cNvPicPr/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109" y="3473"/>
                          <a:ext cx="1905" cy="6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43"/>
          <p:cNvGrpSpPr/>
          <p:nvPr/>
        </p:nvGrpSpPr>
        <p:grpSpPr>
          <a:xfrm>
            <a:off x="6443663" y="4968875"/>
            <a:ext cx="2700337" cy="1700213"/>
            <a:chOff x="4059" y="3130"/>
            <a:chExt cx="1701" cy="1071"/>
          </a:xfrm>
        </p:grpSpPr>
        <p:graphicFrame>
          <p:nvGraphicFramePr>
            <p:cNvPr id="19460" name="Object 38"/>
            <p:cNvGraphicFramePr/>
            <p:nvPr/>
          </p:nvGraphicFramePr>
          <p:xfrm>
            <a:off x="4150" y="3130"/>
            <a:ext cx="1112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" r:id="rId25" imgW="659765" imgH="215900" progId="Equation.3">
                    <p:embed/>
                  </p:oleObj>
                </mc:Choice>
                <mc:Fallback>
                  <p:oleObj name="" r:id="rId25" imgW="659765" imgH="215900" progId="Equation.3">
                    <p:embed/>
                    <p:pic>
                      <p:nvPicPr>
                        <p:cNvPr id="0" name="图片 3170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4150" y="3130"/>
                          <a:ext cx="1112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1" name="Object 39"/>
            <p:cNvGraphicFramePr/>
            <p:nvPr/>
          </p:nvGraphicFramePr>
          <p:xfrm>
            <a:off x="4059" y="3454"/>
            <a:ext cx="1701" cy="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27" imgW="1180465" imgH="444500" progId="Equation.3">
                    <p:embed/>
                  </p:oleObj>
                </mc:Choice>
                <mc:Fallback>
                  <p:oleObj name="" r:id="rId27" imgW="1180465" imgH="444500" progId="Equation.3">
                    <p:embed/>
                    <p:pic>
                      <p:nvPicPr>
                        <p:cNvPr id="0" name="图片 3174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059" y="3454"/>
                          <a:ext cx="1701" cy="7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984" name="Line 40"/>
          <p:cNvSpPr/>
          <p:nvPr/>
        </p:nvSpPr>
        <p:spPr>
          <a:xfrm>
            <a:off x="6372225" y="4797425"/>
            <a:ext cx="0" cy="2060575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7" grpId="0"/>
      <p:bldP spid="829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4211638" y="2852738"/>
            <a:ext cx="4621212" cy="2965450"/>
            <a:chOff x="2653" y="2452"/>
            <a:chExt cx="2911" cy="1868"/>
          </a:xfrm>
        </p:grpSpPr>
        <p:sp>
          <p:nvSpPr>
            <p:cNvPr id="20489" name="Text Box 7"/>
            <p:cNvSpPr txBox="1"/>
            <p:nvPr/>
          </p:nvSpPr>
          <p:spPr>
            <a:xfrm>
              <a:off x="3061" y="3993"/>
              <a:ext cx="152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1.29</a:t>
              </a:r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×10</a:t>
              </a:r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800" baseline="30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-5</a:t>
              </a:r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S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  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20490" name="Group 16"/>
            <p:cNvGrpSpPr/>
            <p:nvPr/>
          </p:nvGrpSpPr>
          <p:grpSpPr>
            <a:xfrm>
              <a:off x="2653" y="2452"/>
              <a:ext cx="2911" cy="1704"/>
              <a:chOff x="2653" y="2452"/>
              <a:chExt cx="2911" cy="1704"/>
            </a:xfrm>
          </p:grpSpPr>
          <p:graphicFrame>
            <p:nvGraphicFramePr>
              <p:cNvPr id="20484" name="Object 14"/>
              <p:cNvGraphicFramePr/>
              <p:nvPr/>
            </p:nvGraphicFramePr>
            <p:xfrm>
              <a:off x="2653" y="2452"/>
              <a:ext cx="1846" cy="7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" r:id="rId1" imgW="1091565" imgH="444500" progId="Equation.3">
                      <p:embed/>
                    </p:oleObj>
                  </mc:Choice>
                  <mc:Fallback>
                    <p:oleObj name="" r:id="rId1" imgW="1091565" imgH="444500" progId="Equation.3">
                      <p:embed/>
                      <p:pic>
                        <p:nvPicPr>
                          <p:cNvPr id="0" name="图片 3175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2653" y="2452"/>
                            <a:ext cx="1846" cy="751"/>
                          </a:xfrm>
                          <a:prstGeom prst="rect">
                            <a:avLst/>
                          </a:prstGeom>
                          <a:solidFill>
                            <a:srgbClr val="CCFFCC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491" name="Freeform 15"/>
              <p:cNvSpPr/>
              <p:nvPr/>
            </p:nvSpPr>
            <p:spPr>
              <a:xfrm>
                <a:off x="4513" y="2840"/>
                <a:ext cx="1051" cy="1316"/>
              </a:xfrm>
              <a:custGeom>
                <a:avLst/>
                <a:gdLst>
                  <a:gd name="txL" fmla="*/ 0 w 1051"/>
                  <a:gd name="txT" fmla="*/ 0 h 1316"/>
                  <a:gd name="txR" fmla="*/ 1051 w 1051"/>
                  <a:gd name="txB" fmla="*/ 1316 h 1316"/>
                </a:gdLst>
                <a:ahLst/>
                <a:cxnLst>
                  <a:cxn ang="0">
                    <a:pos x="0" y="0"/>
                  </a:cxn>
                  <a:cxn ang="0">
                    <a:pos x="862" y="182"/>
                  </a:cxn>
                  <a:cxn ang="0">
                    <a:pos x="907" y="908"/>
                  </a:cxn>
                  <a:cxn ang="0">
                    <a:pos x="0" y="1316"/>
                  </a:cxn>
                </a:cxnLst>
                <a:rect l="txL" t="txT" r="txR" b="txB"/>
                <a:pathLst>
                  <a:path w="1051" h="1316">
                    <a:moveTo>
                      <a:pt x="0" y="0"/>
                    </a:moveTo>
                    <a:cubicBezTo>
                      <a:pt x="355" y="15"/>
                      <a:pt x="711" y="31"/>
                      <a:pt x="862" y="182"/>
                    </a:cubicBezTo>
                    <a:cubicBezTo>
                      <a:pt x="1013" y="333"/>
                      <a:pt x="1051" y="719"/>
                      <a:pt x="907" y="908"/>
                    </a:cubicBezTo>
                    <a:cubicBezTo>
                      <a:pt x="763" y="1097"/>
                      <a:pt x="381" y="1206"/>
                      <a:pt x="0" y="1316"/>
                    </a:cubicBezTo>
                  </a:path>
                </a:pathLst>
              </a:custGeom>
              <a:noFill/>
              <a:ln w="53975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Group 4"/>
          <p:cNvGrpSpPr/>
          <p:nvPr/>
        </p:nvGrpSpPr>
        <p:grpSpPr>
          <a:xfrm>
            <a:off x="138113" y="3716338"/>
            <a:ext cx="8321675" cy="2227262"/>
            <a:chOff x="204" y="28"/>
            <a:chExt cx="5242" cy="1403"/>
          </a:xfrm>
        </p:grpSpPr>
        <p:sp>
          <p:nvSpPr>
            <p:cNvPr id="20488" name="Text Box 5"/>
            <p:cNvSpPr txBox="1"/>
            <p:nvPr/>
          </p:nvSpPr>
          <p:spPr>
            <a:xfrm>
              <a:off x="204" y="28"/>
              <a:ext cx="5242" cy="14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</a:rPr>
                <a:t>6. (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本题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分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)</a:t>
              </a:r>
              <a:endParaRPr lang="en-US" altLang="zh-CN" sz="2800" dirty="0">
                <a:latin typeface="Times New Roman" panose="02020603050405020304" pitchFamily="18" charset="0"/>
              </a:endParaRPr>
            </a:p>
            <a:p>
              <a:r>
                <a:rPr lang="en-US" altLang="zh-CN" sz="2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r>
                <a:rPr lang="zh-CN" altLang="en-US" sz="2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是一种基本粒子，在相对于子静止的坐标系中</a:t>
              </a:r>
              <a:endPara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测得其寿命为                              。如果子相对于地球的速度为</a:t>
              </a:r>
              <a:r>
                <a:rPr lang="en-US" altLang="zh-CN" sz="2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v=0.988c</a:t>
              </a:r>
              <a:r>
                <a:rPr lang="zh-CN" altLang="en-US" sz="2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为真空中光速），则在地球坐标系中测出的子的寿命</a:t>
              </a:r>
              <a:r>
                <a:rPr lang="en-US" altLang="zh-CN" sz="2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= ————</a:t>
              </a:r>
              <a:r>
                <a:rPr lang="zh-CN" altLang="en-US" sz="2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。</a:t>
              </a:r>
              <a:endPara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20483" name="Object 6"/>
            <p:cNvGraphicFramePr/>
            <p:nvPr/>
          </p:nvGraphicFramePr>
          <p:xfrm>
            <a:off x="1681" y="527"/>
            <a:ext cx="1426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3" imgW="862965" imgH="241300" progId="Equation.3">
                    <p:embed/>
                  </p:oleObj>
                </mc:Choice>
                <mc:Fallback>
                  <p:oleObj name="" r:id="rId3" imgW="862965" imgH="241300" progId="Equation.3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81" y="527"/>
                          <a:ext cx="1426" cy="3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3976" name="Text Box 8"/>
          <p:cNvSpPr txBox="1"/>
          <p:nvPr/>
        </p:nvSpPr>
        <p:spPr>
          <a:xfrm>
            <a:off x="107950" y="44450"/>
            <a:ext cx="8990013" cy="180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5. (</a:t>
            </a:r>
            <a:r>
              <a:rPr lang="zh-CN" altLang="en-US" sz="2800" dirty="0">
                <a:latin typeface="Times New Roman" panose="02020603050405020304" pitchFamily="18" charset="0"/>
              </a:rPr>
              <a:t>本题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分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一根质量为</a:t>
            </a:r>
            <a:r>
              <a:rPr lang="en-US" altLang="zh-CN" sz="2800" dirty="0">
                <a:latin typeface="Times New Roman" panose="02020603050405020304" pitchFamily="18" charset="0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</a:rPr>
              <a:t>、长为</a:t>
            </a:r>
            <a:r>
              <a:rPr lang="en-US" altLang="zh-CN" sz="2800" i="1" dirty="0">
                <a:latin typeface="Times New Roman" panose="02020603050405020304" pitchFamily="18" charset="0"/>
              </a:rPr>
              <a:t>l</a:t>
            </a:r>
            <a:r>
              <a:rPr lang="zh-CN" altLang="en-US" sz="2800" dirty="0">
                <a:latin typeface="Times New Roman" panose="02020603050405020304" pitchFamily="18" charset="0"/>
              </a:rPr>
              <a:t>的均匀细杆，可在水平桌面上绕通过其一端的竖直固定轴转动。已知细杆与桌面的滑动摩擦系数为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，则杆转动时受的摩擦力矩的大小为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———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83977" name="Object 9"/>
          <p:cNvGraphicFramePr/>
          <p:nvPr/>
        </p:nvGraphicFramePr>
        <p:xfrm>
          <a:off x="1476375" y="1700213"/>
          <a:ext cx="69675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2360930" imgH="330200" progId="Equation.3">
                  <p:embed/>
                </p:oleObj>
              </mc:Choice>
              <mc:Fallback>
                <p:oleObj name="" r:id="rId5" imgW="2360930" imgH="330200" progId="Equation.3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375" y="1700213"/>
                        <a:ext cx="6967538" cy="823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Text Box 4"/>
          <p:cNvSpPr txBox="1"/>
          <p:nvPr/>
        </p:nvSpPr>
        <p:spPr>
          <a:xfrm>
            <a:off x="76200" y="49213"/>
            <a:ext cx="8855075" cy="1373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8. (</a:t>
            </a:r>
            <a:r>
              <a:rPr lang="zh-CN" altLang="en-US" sz="2800" dirty="0">
                <a:latin typeface="Times New Roman" panose="02020603050405020304" pitchFamily="18" charset="0"/>
              </a:rPr>
              <a:t>本题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分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</a:rPr>
              <a:t>一空气电容器充电后切断电源，电容器储能</a:t>
            </a:r>
            <a:r>
              <a:rPr lang="en-US" altLang="zh-CN" sz="2800" dirty="0">
                <a:latin typeface="Times New Roman" panose="02020603050405020304" pitchFamily="18" charset="0"/>
              </a:rPr>
              <a:t>W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800" baseline="-25000" dirty="0">
                <a:latin typeface="Times New Roman" panose="02020603050405020304" pitchFamily="18" charset="0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</a:rPr>
              <a:t>若此时灌入相对介电常数为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zh-CN" altLang="en-US" sz="2800" dirty="0">
                <a:latin typeface="Times New Roman" panose="02020603050405020304" pitchFamily="18" charset="0"/>
              </a:rPr>
              <a:t> 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</a:rPr>
              <a:t>的煤油，电容器储能变为</a:t>
            </a:r>
            <a:r>
              <a:rPr lang="en-US" altLang="zh-CN" sz="2800" dirty="0">
                <a:latin typeface="Times New Roman" panose="02020603050405020304" pitchFamily="18" charset="0"/>
              </a:rPr>
              <a:t>W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</a:rPr>
              <a:t>的</a:t>
            </a:r>
            <a:r>
              <a:rPr lang="en-US" altLang="zh-CN" sz="2800" dirty="0">
                <a:latin typeface="Times New Roman" panose="02020603050405020304" pitchFamily="18" charset="0"/>
              </a:rPr>
              <a:t>———</a:t>
            </a:r>
            <a:r>
              <a:rPr lang="zh-CN" altLang="en-US" sz="2800" dirty="0">
                <a:latin typeface="Times New Roman" panose="02020603050405020304" pitchFamily="18" charset="0"/>
              </a:rPr>
              <a:t>倍。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2" name="Group 37"/>
          <p:cNvGrpSpPr/>
          <p:nvPr/>
        </p:nvGrpSpPr>
        <p:grpSpPr>
          <a:xfrm>
            <a:off x="395288" y="879475"/>
            <a:ext cx="8640762" cy="2044700"/>
            <a:chOff x="249" y="554"/>
            <a:chExt cx="5443" cy="1288"/>
          </a:xfrm>
        </p:grpSpPr>
        <p:graphicFrame>
          <p:nvGraphicFramePr>
            <p:cNvPr id="22530" name="Object 6"/>
            <p:cNvGraphicFramePr/>
            <p:nvPr/>
          </p:nvGraphicFramePr>
          <p:xfrm>
            <a:off x="249" y="781"/>
            <a:ext cx="1073" cy="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635000" imgH="444500" progId="Equation.3">
                    <p:embed/>
                  </p:oleObj>
                </mc:Choice>
                <mc:Fallback>
                  <p:oleObj name="" r:id="rId1" imgW="635000" imgH="444500" progId="Equation.3">
                    <p:embed/>
                    <p:pic>
                      <p:nvPicPr>
                        <p:cNvPr id="0" name="图片 312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49" y="781"/>
                          <a:ext cx="1073" cy="7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1" name="Object 7"/>
            <p:cNvGraphicFramePr/>
            <p:nvPr/>
          </p:nvGraphicFramePr>
          <p:xfrm>
            <a:off x="1610" y="781"/>
            <a:ext cx="1202" cy="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711200" imgH="444500" progId="Equation.3">
                    <p:embed/>
                  </p:oleObj>
                </mc:Choice>
                <mc:Fallback>
                  <p:oleObj name="" r:id="rId3" imgW="711200" imgH="444500" progId="Equation.3">
                    <p:embed/>
                    <p:pic>
                      <p:nvPicPr>
                        <p:cNvPr id="0" name="图片 311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10" y="781"/>
                          <a:ext cx="1202" cy="7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2" name="Object 8"/>
            <p:cNvGraphicFramePr/>
            <p:nvPr/>
          </p:nvGraphicFramePr>
          <p:xfrm>
            <a:off x="3288" y="554"/>
            <a:ext cx="2404" cy="1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1421765" imgH="761365" progId="Equation.3">
                    <p:embed/>
                  </p:oleObj>
                </mc:Choice>
                <mc:Fallback>
                  <p:oleObj name="" r:id="rId5" imgW="1421765" imgH="761365" progId="Equation.3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88" y="554"/>
                          <a:ext cx="2404" cy="1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42"/>
          <p:cNvGrpSpPr/>
          <p:nvPr/>
        </p:nvGrpSpPr>
        <p:grpSpPr>
          <a:xfrm>
            <a:off x="0" y="2549525"/>
            <a:ext cx="9144000" cy="4310063"/>
            <a:chOff x="0" y="1606"/>
            <a:chExt cx="5760" cy="2715"/>
          </a:xfrm>
        </p:grpSpPr>
        <p:sp>
          <p:nvSpPr>
            <p:cNvPr id="22536" name="Text Box 39"/>
            <p:cNvSpPr txBox="1"/>
            <p:nvPr/>
          </p:nvSpPr>
          <p:spPr>
            <a:xfrm>
              <a:off x="22" y="1606"/>
              <a:ext cx="562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三、计算题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(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共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40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分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)</a:t>
              </a:r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537" name="Text Box 41"/>
            <p:cNvSpPr txBox="1"/>
            <p:nvPr/>
          </p:nvSpPr>
          <p:spPr>
            <a:xfrm>
              <a:off x="0" y="1842"/>
              <a:ext cx="5760" cy="247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</a:rPr>
                <a:t>1. (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本题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10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分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) 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某弹簧不遵守胡克定律，若施力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F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，则相应伸长为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x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，力与伸长的关系为 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F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＝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52.8x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＋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38.4x</a:t>
              </a:r>
              <a:r>
                <a:rPr lang="en-US" altLang="zh-CN" sz="2800" baseline="3000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SI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）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.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求：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）将弹簧从长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x</a:t>
              </a:r>
              <a:r>
                <a:rPr lang="en-US" altLang="zh-CN" sz="2800" baseline="-250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＝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0.50m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拉伸到长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x</a:t>
              </a:r>
              <a:r>
                <a:rPr lang="en-US" altLang="zh-CN" sz="2800" baseline="-250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＝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1.00m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时，</a:t>
              </a:r>
              <a:endParaRPr lang="zh-CN" altLang="en-US" sz="2800" dirty="0">
                <a:latin typeface="Times New Roman" panose="02020603050405020304" pitchFamily="18" charset="0"/>
                <a:sym typeface="Wingdings" panose="05000000000000000000" pitchFamily="2" charset="2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外力所需做的功。</a:t>
              </a:r>
              <a:endParaRPr lang="zh-CN" altLang="en-US" sz="2800" dirty="0">
                <a:latin typeface="Times New Roman" panose="02020603050405020304" pitchFamily="18" charset="0"/>
                <a:sym typeface="Wingdings" panose="05000000000000000000" pitchFamily="2" charset="2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）将弹簧横放在水平光滑桌面上，一端固定，令一端系一个质量为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2.17kg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的物体，然后将弹簧拉伸到一定长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x</a:t>
              </a:r>
              <a:r>
                <a:rPr lang="en-US" altLang="zh-CN" sz="2800" baseline="-250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＝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1.00m,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再将物体由静止释放，求当弹簧回到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x</a:t>
              </a:r>
              <a:r>
                <a:rPr lang="en-US" altLang="zh-CN" sz="2800" baseline="-250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＝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0.50m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时，物体的速率。</a:t>
              </a:r>
              <a:endParaRPr lang="zh-CN" altLang="en-US" sz="2800" dirty="0">
                <a:latin typeface="Times New Roman" panose="02020603050405020304" pitchFamily="18" charset="0"/>
                <a:sym typeface="Wingdings" panose="05000000000000000000" pitchFamily="2" charset="2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）此弹簧的弹力是保守力吗？</a:t>
              </a:r>
              <a:endParaRPr lang="zh-CN" altLang="en-US" sz="2800" dirty="0"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8"/>
          <p:cNvGrpSpPr/>
          <p:nvPr/>
        </p:nvGrpSpPr>
        <p:grpSpPr>
          <a:xfrm>
            <a:off x="107950" y="1844675"/>
            <a:ext cx="7488238" cy="2736850"/>
            <a:chOff x="68" y="1162"/>
            <a:chExt cx="4717" cy="1724"/>
          </a:xfrm>
        </p:grpSpPr>
        <p:sp>
          <p:nvSpPr>
            <p:cNvPr id="2082" name="Text Box 19"/>
            <p:cNvSpPr txBox="1"/>
            <p:nvPr/>
          </p:nvSpPr>
          <p:spPr>
            <a:xfrm>
              <a:off x="68" y="1162"/>
              <a:ext cx="225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三个定理：</a:t>
              </a:r>
              <a:endPara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2083" name="Text Box 21"/>
            <p:cNvSpPr txBox="1"/>
            <p:nvPr/>
          </p:nvSpPr>
          <p:spPr>
            <a:xfrm>
              <a:off x="84" y="1446"/>
              <a:ext cx="135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FF33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*</a:t>
              </a:r>
              <a:r>
                <a: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rPr>
                <a:t>动量定理：</a:t>
              </a:r>
              <a:endPara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2059" name="Object 22"/>
            <p:cNvGraphicFramePr/>
            <p:nvPr/>
          </p:nvGraphicFramePr>
          <p:xfrm>
            <a:off x="1247" y="1329"/>
            <a:ext cx="1497" cy="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989965" imgH="355600" progId="Equation.3">
                    <p:embed/>
                  </p:oleObj>
                </mc:Choice>
                <mc:Fallback>
                  <p:oleObj name="" r:id="rId1" imgW="989965" imgH="355600" progId="Equation.3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47" y="1329"/>
                          <a:ext cx="1497" cy="6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84" name="Text Box 23"/>
            <p:cNvSpPr txBox="1"/>
            <p:nvPr/>
          </p:nvSpPr>
          <p:spPr>
            <a:xfrm>
              <a:off x="68" y="1825"/>
              <a:ext cx="157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FF33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*</a:t>
              </a:r>
              <a:r>
                <a: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rPr>
                <a:t>角动量定理：</a:t>
              </a:r>
              <a:endPara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2060" name="Object 24"/>
            <p:cNvGraphicFramePr/>
            <p:nvPr/>
          </p:nvGraphicFramePr>
          <p:xfrm>
            <a:off x="1421" y="1797"/>
            <a:ext cx="122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723900" imgH="241300" progId="Equation.3">
                    <p:embed/>
                  </p:oleObj>
                </mc:Choice>
                <mc:Fallback>
                  <p:oleObj name="" r:id="rId3" imgW="723900" imgH="241300" progId="Equation.3">
                    <p:embed/>
                    <p:pic>
                      <p:nvPicPr>
                        <p:cNvPr id="0" name="图片 311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21" y="1797"/>
                          <a:ext cx="1225" cy="4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1" name="Object 26"/>
            <p:cNvGraphicFramePr/>
            <p:nvPr/>
          </p:nvGraphicFramePr>
          <p:xfrm>
            <a:off x="3162" y="1692"/>
            <a:ext cx="1532" cy="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939165" imgH="355600" progId="Equation.3">
                    <p:embed/>
                  </p:oleObj>
                </mc:Choice>
                <mc:Fallback>
                  <p:oleObj name="" r:id="rId5" imgW="939165" imgH="355600" progId="Equation.3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62" y="1692"/>
                          <a:ext cx="1532" cy="6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85" name="Text Box 27"/>
            <p:cNvSpPr txBox="1"/>
            <p:nvPr/>
          </p:nvSpPr>
          <p:spPr>
            <a:xfrm>
              <a:off x="113" y="2342"/>
              <a:ext cx="135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FF33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*</a:t>
              </a:r>
              <a:r>
                <a: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rPr>
                <a:t>动能定理：</a:t>
              </a:r>
              <a:endPara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2062" name="Object 33"/>
            <p:cNvGraphicFramePr/>
            <p:nvPr/>
          </p:nvGraphicFramePr>
          <p:xfrm>
            <a:off x="1247" y="2195"/>
            <a:ext cx="3538" cy="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7" imgW="2080895" imgH="405765" progId="Equation.3">
                    <p:embed/>
                  </p:oleObj>
                </mc:Choice>
                <mc:Fallback>
                  <p:oleObj name="" r:id="rId7" imgW="2080895" imgH="405765" progId="Equation.3">
                    <p:embed/>
                    <p:pic>
                      <p:nvPicPr>
                        <p:cNvPr id="0" name="图片 312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47" y="2195"/>
                          <a:ext cx="3538" cy="6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0"/>
          <p:cNvGrpSpPr/>
          <p:nvPr/>
        </p:nvGrpSpPr>
        <p:grpSpPr>
          <a:xfrm>
            <a:off x="107950" y="1162050"/>
            <a:ext cx="5976938" cy="1114425"/>
            <a:chOff x="158" y="845"/>
            <a:chExt cx="3765" cy="702"/>
          </a:xfrm>
        </p:grpSpPr>
        <p:sp>
          <p:nvSpPr>
            <p:cNvPr id="2081" name="Text Box 38"/>
            <p:cNvSpPr txBox="1"/>
            <p:nvPr/>
          </p:nvSpPr>
          <p:spPr>
            <a:xfrm>
              <a:off x="158" y="1014"/>
              <a:ext cx="30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变质量问题，由动量的增量求力：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2058" name="Object 43"/>
            <p:cNvGraphicFramePr/>
            <p:nvPr/>
          </p:nvGraphicFramePr>
          <p:xfrm>
            <a:off x="2993" y="845"/>
            <a:ext cx="930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9" imgW="532765" imgH="405765" progId="Equation.3">
                    <p:embed/>
                  </p:oleObj>
                </mc:Choice>
                <mc:Fallback>
                  <p:oleObj name="" r:id="rId9" imgW="532765" imgH="405765" progId="Equation.3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993" y="845"/>
                          <a:ext cx="930" cy="7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7"/>
          <p:cNvGrpSpPr/>
          <p:nvPr/>
        </p:nvGrpSpPr>
        <p:grpSpPr>
          <a:xfrm>
            <a:off x="73025" y="19050"/>
            <a:ext cx="8910638" cy="1436688"/>
            <a:chOff x="46" y="12"/>
            <a:chExt cx="5613" cy="905"/>
          </a:xfrm>
        </p:grpSpPr>
        <p:grpSp>
          <p:nvGrpSpPr>
            <p:cNvPr id="2075" name="Group 45"/>
            <p:cNvGrpSpPr/>
            <p:nvPr/>
          </p:nvGrpSpPr>
          <p:grpSpPr>
            <a:xfrm>
              <a:off x="55" y="12"/>
              <a:ext cx="1872" cy="515"/>
              <a:chOff x="373" y="-17"/>
              <a:chExt cx="1872" cy="515"/>
            </a:xfrm>
          </p:grpSpPr>
          <p:graphicFrame>
            <p:nvGraphicFramePr>
              <p:cNvPr id="2057" name="Object 31"/>
              <p:cNvGraphicFramePr/>
              <p:nvPr/>
            </p:nvGraphicFramePr>
            <p:xfrm>
              <a:off x="1095" y="-17"/>
              <a:ext cx="1150" cy="5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" name="" r:id="rId11" imgW="723265" imgH="304800" progId="Equation.3">
                      <p:embed/>
                    </p:oleObj>
                  </mc:Choice>
                  <mc:Fallback>
                    <p:oleObj name="" r:id="rId11" imgW="723265" imgH="304800" progId="Equation.3">
                      <p:embed/>
                      <p:pic>
                        <p:nvPicPr>
                          <p:cNvPr id="0" name="图片 3124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095" y="-17"/>
                            <a:ext cx="1150" cy="51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80" name="Text Box 44"/>
              <p:cNvSpPr txBox="1"/>
              <p:nvPr/>
            </p:nvSpPr>
            <p:spPr>
              <a:xfrm>
                <a:off x="373" y="119"/>
                <a:ext cx="8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</a:rPr>
                  <a:t>惯性力：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76" name="Group 52"/>
            <p:cNvGrpSpPr/>
            <p:nvPr/>
          </p:nvGrpSpPr>
          <p:grpSpPr>
            <a:xfrm>
              <a:off x="46" y="414"/>
              <a:ext cx="2725" cy="503"/>
              <a:chOff x="1244" y="931"/>
              <a:chExt cx="2725" cy="503"/>
            </a:xfrm>
          </p:grpSpPr>
          <p:graphicFrame>
            <p:nvGraphicFramePr>
              <p:cNvPr id="2056" name="Object 50"/>
              <p:cNvGraphicFramePr/>
              <p:nvPr/>
            </p:nvGraphicFramePr>
            <p:xfrm>
              <a:off x="2336" y="931"/>
              <a:ext cx="1633" cy="5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" name="" r:id="rId13" imgW="965200" imgH="279400" progId="Equation.3">
                      <p:embed/>
                    </p:oleObj>
                  </mc:Choice>
                  <mc:Fallback>
                    <p:oleObj name="" r:id="rId13" imgW="965200" imgH="279400" progId="Equation.3">
                      <p:embed/>
                      <p:pic>
                        <p:nvPicPr>
                          <p:cNvPr id="0" name="图片 3125"/>
                          <p:cNvPicPr/>
                          <p:nvPr/>
                        </p:nvPicPr>
                        <p:blipFill>
                          <a:blip r:embed="rId14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36" y="931"/>
                            <a:ext cx="1633" cy="5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79" name="Text Box 51"/>
              <p:cNvSpPr txBox="1"/>
              <p:nvPr/>
            </p:nvSpPr>
            <p:spPr>
              <a:xfrm>
                <a:off x="1244" y="1032"/>
                <a:ext cx="127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惯性离心力：</a:t>
                </a: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p:grpSp>
        <p:grpSp>
          <p:nvGrpSpPr>
            <p:cNvPr id="2077" name="Group 59"/>
            <p:cNvGrpSpPr/>
            <p:nvPr/>
          </p:nvGrpSpPr>
          <p:grpSpPr>
            <a:xfrm>
              <a:off x="2925" y="482"/>
              <a:ext cx="2734" cy="417"/>
              <a:chOff x="-930" y="1063"/>
              <a:chExt cx="2734" cy="417"/>
            </a:xfrm>
          </p:grpSpPr>
          <p:graphicFrame>
            <p:nvGraphicFramePr>
              <p:cNvPr id="2055" name="Object 55"/>
              <p:cNvGraphicFramePr/>
              <p:nvPr/>
            </p:nvGraphicFramePr>
            <p:xfrm>
              <a:off x="237" y="1063"/>
              <a:ext cx="1567" cy="4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" name="" r:id="rId15" imgW="901065" imgH="241300" progId="Equation.3">
                      <p:embed/>
                    </p:oleObj>
                  </mc:Choice>
                  <mc:Fallback>
                    <p:oleObj name="" r:id="rId15" imgW="901065" imgH="241300" progId="Equation.3">
                      <p:embed/>
                      <p:pic>
                        <p:nvPicPr>
                          <p:cNvPr id="0" name="图片 3112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237" y="1063"/>
                            <a:ext cx="1567" cy="41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78" name="Text Box 58"/>
              <p:cNvSpPr txBox="1"/>
              <p:nvPr/>
            </p:nvSpPr>
            <p:spPr>
              <a:xfrm>
                <a:off x="-930" y="1104"/>
                <a:ext cx="127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科里奥利力：</a:t>
                </a:r>
                <a:endPara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p:grpSp>
      </p:grpSp>
      <p:grpSp>
        <p:nvGrpSpPr>
          <p:cNvPr id="13" name="Group 89"/>
          <p:cNvGrpSpPr/>
          <p:nvPr/>
        </p:nvGrpSpPr>
        <p:grpSpPr>
          <a:xfrm>
            <a:off x="179388" y="4322763"/>
            <a:ext cx="8064500" cy="2589212"/>
            <a:chOff x="113" y="2723"/>
            <a:chExt cx="5080" cy="1631"/>
          </a:xfrm>
        </p:grpSpPr>
        <p:grpSp>
          <p:nvGrpSpPr>
            <p:cNvPr id="2067" name="Group 68"/>
            <p:cNvGrpSpPr/>
            <p:nvPr/>
          </p:nvGrpSpPr>
          <p:grpSpPr>
            <a:xfrm>
              <a:off x="191" y="3067"/>
              <a:ext cx="1419" cy="387"/>
              <a:chOff x="191" y="2907"/>
              <a:chExt cx="1419" cy="387"/>
            </a:xfrm>
          </p:grpSpPr>
          <p:graphicFrame>
            <p:nvGraphicFramePr>
              <p:cNvPr id="2054" name="Object 66"/>
              <p:cNvGraphicFramePr/>
              <p:nvPr/>
            </p:nvGraphicFramePr>
            <p:xfrm>
              <a:off x="703" y="2907"/>
              <a:ext cx="907" cy="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" name="" r:id="rId17" imgW="596900" imgH="228600" progId="Equation.3">
                      <p:embed/>
                    </p:oleObj>
                  </mc:Choice>
                  <mc:Fallback>
                    <p:oleObj name="" r:id="rId17" imgW="596900" imgH="228600" progId="Equation.3">
                      <p:embed/>
                      <p:pic>
                        <p:nvPicPr>
                          <p:cNvPr id="0" name="图片 3110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703" y="2907"/>
                            <a:ext cx="907" cy="38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74" name="Text Box 67"/>
              <p:cNvSpPr txBox="1"/>
              <p:nvPr/>
            </p:nvSpPr>
            <p:spPr>
              <a:xfrm>
                <a:off x="191" y="2976"/>
                <a:ext cx="69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功率：</a:t>
                </a:r>
                <a:endPara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p:grpSp>
        <p:grpSp>
          <p:nvGrpSpPr>
            <p:cNvPr id="2068" name="Group 74"/>
            <p:cNvGrpSpPr/>
            <p:nvPr/>
          </p:nvGrpSpPr>
          <p:grpSpPr>
            <a:xfrm>
              <a:off x="1864" y="3104"/>
              <a:ext cx="2286" cy="417"/>
              <a:chOff x="1833" y="2840"/>
              <a:chExt cx="2286" cy="417"/>
            </a:xfrm>
          </p:grpSpPr>
          <p:sp>
            <p:nvSpPr>
              <p:cNvPr id="2073" name="Text Box 70"/>
              <p:cNvSpPr txBox="1"/>
              <p:nvPr/>
            </p:nvSpPr>
            <p:spPr>
              <a:xfrm>
                <a:off x="1833" y="2886"/>
                <a:ext cx="172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保守力做功：</a:t>
                </a:r>
                <a:endParaRPr lang="zh-CN" altLang="en-US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2053" name="Object 71"/>
              <p:cNvGraphicFramePr/>
              <p:nvPr/>
            </p:nvGraphicFramePr>
            <p:xfrm>
              <a:off x="2971" y="2840"/>
              <a:ext cx="1148" cy="4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" name="" r:id="rId19" imgW="774065" imgH="241300" progId="Equation.3">
                      <p:embed/>
                    </p:oleObj>
                  </mc:Choice>
                  <mc:Fallback>
                    <p:oleObj name="" r:id="rId19" imgW="774065" imgH="241300" progId="Equation.3">
                      <p:embed/>
                      <p:pic>
                        <p:nvPicPr>
                          <p:cNvPr id="0" name="图片 3109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2971" y="2840"/>
                            <a:ext cx="1148" cy="41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069" name="Text Box 72"/>
            <p:cNvSpPr txBox="1"/>
            <p:nvPr/>
          </p:nvSpPr>
          <p:spPr>
            <a:xfrm>
              <a:off x="176" y="3475"/>
              <a:ext cx="216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保守力的环流为零：</a:t>
              </a:r>
              <a:endPara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2050" name="Object 73"/>
            <p:cNvGraphicFramePr/>
            <p:nvPr/>
          </p:nvGraphicFramePr>
          <p:xfrm>
            <a:off x="1885" y="3385"/>
            <a:ext cx="1113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21" imgW="799465" imgH="304800" progId="Equation.3">
                    <p:embed/>
                  </p:oleObj>
                </mc:Choice>
                <mc:Fallback>
                  <p:oleObj name="" r:id="rId21" imgW="799465" imgH="304800" progId="Equation.3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885" y="3385"/>
                          <a:ext cx="1113" cy="5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0" name="Text Box 77"/>
            <p:cNvSpPr txBox="1"/>
            <p:nvPr/>
          </p:nvSpPr>
          <p:spPr>
            <a:xfrm>
              <a:off x="202" y="3868"/>
              <a:ext cx="168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黑体" panose="02010609060101010101" pitchFamily="2" charset="-122"/>
                  <a:ea typeface="黑体" panose="02010609060101010101" pitchFamily="2" charset="-122"/>
                </a:rPr>
                <a:t>三种势能：</a:t>
              </a:r>
              <a:endParaRPr lang="zh-CN" altLang="en-US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2051" name="Object 78"/>
            <p:cNvGraphicFramePr/>
            <p:nvPr/>
          </p:nvGraphicFramePr>
          <p:xfrm>
            <a:off x="1111" y="3657"/>
            <a:ext cx="4082" cy="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23" imgW="2347595" imgH="405765" progId="Equation.3">
                    <p:embed/>
                  </p:oleObj>
                </mc:Choice>
                <mc:Fallback>
                  <p:oleObj name="" r:id="rId23" imgW="2347595" imgH="405765" progId="Equation.3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111" y="3657"/>
                          <a:ext cx="4082" cy="6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71" name="Group 86"/>
            <p:cNvGrpSpPr/>
            <p:nvPr/>
          </p:nvGrpSpPr>
          <p:grpSpPr>
            <a:xfrm>
              <a:off x="113" y="2723"/>
              <a:ext cx="3175" cy="435"/>
              <a:chOff x="4921" y="3322"/>
              <a:chExt cx="3175" cy="435"/>
            </a:xfrm>
          </p:grpSpPr>
          <p:sp>
            <p:nvSpPr>
              <p:cNvPr id="2072" name="Text Box 84"/>
              <p:cNvSpPr txBox="1"/>
              <p:nvPr/>
            </p:nvSpPr>
            <p:spPr>
              <a:xfrm>
                <a:off x="4921" y="3339"/>
                <a:ext cx="177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dirty="0">
                    <a:solidFill>
                      <a:srgbClr val="FF33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*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功能原理：</a:t>
                </a:r>
                <a:endPara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2052" name="Object 85"/>
              <p:cNvGraphicFramePr/>
              <p:nvPr/>
            </p:nvGraphicFramePr>
            <p:xfrm>
              <a:off x="6101" y="3322"/>
              <a:ext cx="1995" cy="4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" name="" r:id="rId25" imgW="1155065" imgH="241300" progId="Equation.3">
                      <p:embed/>
                    </p:oleObj>
                  </mc:Choice>
                  <mc:Fallback>
                    <p:oleObj name="" r:id="rId25" imgW="1155065" imgH="241300" progId="Equation.3">
                      <p:embed/>
                      <p:pic>
                        <p:nvPicPr>
                          <p:cNvPr id="0" name="图片 3115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6101" y="3322"/>
                            <a:ext cx="1995" cy="43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0" y="0"/>
            <a:ext cx="8459788" cy="1366838"/>
            <a:chOff x="0" y="0"/>
            <a:chExt cx="5329" cy="861"/>
          </a:xfrm>
        </p:grpSpPr>
        <p:sp>
          <p:nvSpPr>
            <p:cNvPr id="23583" name="Text Box 2"/>
            <p:cNvSpPr txBox="1"/>
            <p:nvPr/>
          </p:nvSpPr>
          <p:spPr>
            <a:xfrm>
              <a:off x="0" y="0"/>
              <a:ext cx="451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</a:rPr>
                <a:t>1.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解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(1)</a:t>
              </a:r>
              <a:r>
                <a:rPr lang="zh-CN" altLang="en-US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外力做的功</a:t>
              </a:r>
              <a:r>
                <a:rPr lang="en-US" altLang="zh-CN" sz="280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:</a:t>
              </a:r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3557" name="Object 3"/>
            <p:cNvGraphicFramePr/>
            <p:nvPr/>
          </p:nvGraphicFramePr>
          <p:xfrm>
            <a:off x="397" y="210"/>
            <a:ext cx="4932" cy="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2689860" imgH="355600" progId="Equation.3">
                    <p:embed/>
                  </p:oleObj>
                </mc:Choice>
                <mc:Fallback>
                  <p:oleObj name="" r:id="rId1" imgW="2689860" imgH="355600" progId="Equation.3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97" y="210"/>
                          <a:ext cx="4932" cy="6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3"/>
          <p:cNvGrpSpPr/>
          <p:nvPr/>
        </p:nvGrpSpPr>
        <p:grpSpPr>
          <a:xfrm>
            <a:off x="179388" y="1111250"/>
            <a:ext cx="8496300" cy="1093788"/>
            <a:chOff x="113" y="700"/>
            <a:chExt cx="5352" cy="689"/>
          </a:xfrm>
        </p:grpSpPr>
        <p:sp>
          <p:nvSpPr>
            <p:cNvPr id="23582" name="Text Box 6"/>
            <p:cNvSpPr txBox="1"/>
            <p:nvPr/>
          </p:nvSpPr>
          <p:spPr>
            <a:xfrm>
              <a:off x="113" y="845"/>
              <a:ext cx="37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</a:rPr>
                <a:t>(2)</a:t>
              </a:r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3556" name="Object 7"/>
            <p:cNvGraphicFramePr/>
            <p:nvPr/>
          </p:nvGraphicFramePr>
          <p:xfrm>
            <a:off x="521" y="700"/>
            <a:ext cx="4944" cy="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3" imgW="2918460" imgH="405765" progId="Equation.3">
                    <p:embed/>
                  </p:oleObj>
                </mc:Choice>
                <mc:Fallback>
                  <p:oleObj name="" r:id="rId3" imgW="2918460" imgH="405765" progId="Equation.3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21" y="700"/>
                          <a:ext cx="4944" cy="6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0664" name="Object 8"/>
          <p:cNvGraphicFramePr/>
          <p:nvPr/>
        </p:nvGraphicFramePr>
        <p:xfrm>
          <a:off x="1258888" y="2060575"/>
          <a:ext cx="47879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1663700" imgH="228600" progId="Equation.3">
                  <p:embed/>
                </p:oleObj>
              </mc:Choice>
              <mc:Fallback>
                <p:oleObj name="" r:id="rId5" imgW="1663700" imgH="2286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8888" y="2060575"/>
                        <a:ext cx="4787900" cy="657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5" name="Text Box 9"/>
          <p:cNvSpPr txBox="1"/>
          <p:nvPr/>
        </p:nvSpPr>
        <p:spPr>
          <a:xfrm>
            <a:off x="179388" y="2627313"/>
            <a:ext cx="8569325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(3)</a:t>
            </a:r>
            <a:r>
              <a:rPr lang="zh-CN" altLang="en-US" sz="2800" dirty="0">
                <a:latin typeface="Times New Roman" panose="02020603050405020304" pitchFamily="18" charset="0"/>
              </a:rPr>
              <a:t>此力为保守力。因为其功的值仅与弹簧的始末状态有关。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7" name="Group 38"/>
          <p:cNvGrpSpPr/>
          <p:nvPr/>
        </p:nvGrpSpPr>
        <p:grpSpPr>
          <a:xfrm>
            <a:off x="130175" y="3068638"/>
            <a:ext cx="8950325" cy="3744912"/>
            <a:chOff x="82" y="1933"/>
            <a:chExt cx="5638" cy="2359"/>
          </a:xfrm>
        </p:grpSpPr>
        <p:grpSp>
          <p:nvGrpSpPr>
            <p:cNvPr id="23562" name="Group 37"/>
            <p:cNvGrpSpPr/>
            <p:nvPr/>
          </p:nvGrpSpPr>
          <p:grpSpPr>
            <a:xfrm>
              <a:off x="82" y="2348"/>
              <a:ext cx="3796" cy="1672"/>
              <a:chOff x="82" y="2205"/>
              <a:chExt cx="3796" cy="1672"/>
            </a:xfrm>
          </p:grpSpPr>
          <p:sp>
            <p:nvSpPr>
              <p:cNvPr id="23581" name="Text Box 16"/>
              <p:cNvSpPr txBox="1"/>
              <p:nvPr/>
            </p:nvSpPr>
            <p:spPr>
              <a:xfrm>
                <a:off x="82" y="2205"/>
                <a:ext cx="3796" cy="16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marL="457200" indent="-457200"/>
                <a:r>
                  <a:rPr lang="en-US" altLang="zh-CN" sz="2800" dirty="0">
                    <a:latin typeface="Times New Roman" panose="02020603050405020304" pitchFamily="18" charset="0"/>
                  </a:rPr>
                  <a:t>2. (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本题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10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分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marL="457200" indent="-457200"/>
                <a:r>
                  <a:rPr lang="en-US" altLang="zh-CN" sz="2800" dirty="0">
                    <a:latin typeface="Times New Roman" panose="02020603050405020304" pitchFamily="18" charset="0"/>
                  </a:rPr>
                  <a:t>     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一“无限长”圆柱面，其电荷面密度由下式决定：                        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式中</a:t>
                </a:r>
                <a:r>
                  <a:rPr lang="zh-CN" altLang="en-US" sz="28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角为半径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lang="zh-CN" altLang="en-US" sz="28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与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X </a:t>
                </a:r>
                <a:r>
                  <a:rPr lang="zh-CN" altLang="en-US" sz="28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轴之间所夹的角，试求圆柱轴线上一点的电场强度。</a:t>
                </a:r>
                <a:endParaRPr lang="zh-CN" altLang="en-US" sz="28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graphicFrame>
            <p:nvGraphicFramePr>
              <p:cNvPr id="23555" name="Object 17"/>
              <p:cNvGraphicFramePr/>
              <p:nvPr/>
            </p:nvGraphicFramePr>
            <p:xfrm>
              <a:off x="2142" y="2724"/>
              <a:ext cx="1418" cy="3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" r:id="rId7" imgW="812165" imgH="228600" progId="Equation.3">
                      <p:embed/>
                    </p:oleObj>
                  </mc:Choice>
                  <mc:Fallback>
                    <p:oleObj name="" r:id="rId7" imgW="812165" imgH="228600" progId="Equation.3">
                      <p:embed/>
                      <p:pic>
                        <p:nvPicPr>
                          <p:cNvPr id="0" name="图片 3119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142" y="2724"/>
                            <a:ext cx="1418" cy="39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3563" name="Group 36"/>
            <p:cNvGrpSpPr/>
            <p:nvPr/>
          </p:nvGrpSpPr>
          <p:grpSpPr>
            <a:xfrm>
              <a:off x="3969" y="1933"/>
              <a:ext cx="1751" cy="2359"/>
              <a:chOff x="3969" y="1933"/>
              <a:chExt cx="1751" cy="2359"/>
            </a:xfrm>
          </p:grpSpPr>
          <p:sp>
            <p:nvSpPr>
              <p:cNvPr id="23564" name="Text Box 19"/>
              <p:cNvSpPr txBox="1"/>
              <p:nvPr/>
            </p:nvSpPr>
            <p:spPr>
              <a:xfrm>
                <a:off x="5442" y="3184"/>
                <a:ext cx="278" cy="327"/>
              </a:xfrm>
              <a:prstGeom prst="rect">
                <a:avLst/>
              </a:prstGeom>
              <a:noFill/>
              <a:ln w="349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</a:rPr>
                  <a:t>Y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65" name="Line 20"/>
              <p:cNvSpPr/>
              <p:nvPr/>
            </p:nvSpPr>
            <p:spPr>
              <a:xfrm>
                <a:off x="4688" y="3288"/>
                <a:ext cx="777" cy="0"/>
              </a:xfrm>
              <a:prstGeom prst="line">
                <a:avLst/>
              </a:prstGeom>
              <a:ln w="349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3566" name="Line 21"/>
              <p:cNvSpPr/>
              <p:nvPr/>
            </p:nvSpPr>
            <p:spPr>
              <a:xfrm flipH="1">
                <a:off x="4113" y="3288"/>
                <a:ext cx="575" cy="415"/>
              </a:xfrm>
              <a:prstGeom prst="line">
                <a:avLst/>
              </a:prstGeom>
              <a:ln w="349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3567" name="Line 22"/>
              <p:cNvSpPr/>
              <p:nvPr/>
            </p:nvSpPr>
            <p:spPr>
              <a:xfrm flipV="1">
                <a:off x="4688" y="2145"/>
                <a:ext cx="0" cy="1143"/>
              </a:xfrm>
              <a:prstGeom prst="line">
                <a:avLst/>
              </a:prstGeom>
              <a:ln w="349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3568" name="Oval 23"/>
              <p:cNvSpPr/>
              <p:nvPr/>
            </p:nvSpPr>
            <p:spPr>
              <a:xfrm>
                <a:off x="4257" y="3080"/>
                <a:ext cx="863" cy="450"/>
              </a:xfrm>
              <a:prstGeom prst="ellipse">
                <a:avLst/>
              </a:prstGeom>
              <a:noFill/>
              <a:ln w="34925" cap="flat" cmpd="sng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69" name="Oval 24"/>
              <p:cNvSpPr/>
              <p:nvPr/>
            </p:nvSpPr>
            <p:spPr>
              <a:xfrm>
                <a:off x="4257" y="2249"/>
                <a:ext cx="863" cy="450"/>
              </a:xfrm>
              <a:prstGeom prst="ellipse">
                <a:avLst/>
              </a:prstGeom>
              <a:noFill/>
              <a:ln w="349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70" name="Line 25"/>
              <p:cNvSpPr/>
              <p:nvPr/>
            </p:nvSpPr>
            <p:spPr>
              <a:xfrm>
                <a:off x="4257" y="2457"/>
                <a:ext cx="0" cy="1419"/>
              </a:xfrm>
              <a:prstGeom prst="line">
                <a:avLst/>
              </a:prstGeom>
              <a:ln w="349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571" name="Line 26"/>
              <p:cNvSpPr/>
              <p:nvPr/>
            </p:nvSpPr>
            <p:spPr>
              <a:xfrm>
                <a:off x="5120" y="2491"/>
                <a:ext cx="0" cy="1385"/>
              </a:xfrm>
              <a:prstGeom prst="line">
                <a:avLst/>
              </a:prstGeom>
              <a:ln w="349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572" name="Text Box 27"/>
              <p:cNvSpPr txBox="1"/>
              <p:nvPr/>
            </p:nvSpPr>
            <p:spPr>
              <a:xfrm>
                <a:off x="3969" y="3703"/>
                <a:ext cx="278" cy="327"/>
              </a:xfrm>
              <a:prstGeom prst="rect">
                <a:avLst/>
              </a:prstGeom>
              <a:noFill/>
              <a:ln w="349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</a:rPr>
                  <a:t>X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73" name="Text Box 28"/>
              <p:cNvSpPr txBox="1"/>
              <p:nvPr/>
            </p:nvSpPr>
            <p:spPr>
              <a:xfrm>
                <a:off x="4694" y="1933"/>
                <a:ext cx="265" cy="327"/>
              </a:xfrm>
              <a:prstGeom prst="rect">
                <a:avLst/>
              </a:prstGeom>
              <a:noFill/>
              <a:ln w="349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</a:rPr>
                  <a:t>Z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74" name="Text Box 29"/>
              <p:cNvSpPr txBox="1"/>
              <p:nvPr/>
            </p:nvSpPr>
            <p:spPr>
              <a:xfrm>
                <a:off x="4377" y="3067"/>
                <a:ext cx="290" cy="327"/>
              </a:xfrm>
              <a:prstGeom prst="rect">
                <a:avLst/>
              </a:prstGeom>
              <a:noFill/>
              <a:ln w="349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</a:rPr>
                  <a:t>O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75" name="Line 30"/>
              <p:cNvSpPr/>
              <p:nvPr/>
            </p:nvSpPr>
            <p:spPr>
              <a:xfrm>
                <a:off x="4688" y="3288"/>
                <a:ext cx="115" cy="242"/>
              </a:xfrm>
              <a:prstGeom prst="line">
                <a:avLst/>
              </a:prstGeom>
              <a:ln w="349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576" name="Text Box 31"/>
              <p:cNvSpPr txBox="1"/>
              <p:nvPr/>
            </p:nvSpPr>
            <p:spPr>
              <a:xfrm>
                <a:off x="4746" y="3239"/>
                <a:ext cx="278" cy="327"/>
              </a:xfrm>
              <a:prstGeom prst="rect">
                <a:avLst/>
              </a:prstGeom>
              <a:noFill/>
              <a:ln w="349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</a:rPr>
                  <a:t>R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77" name="Text Box 32"/>
              <p:cNvSpPr txBox="1"/>
              <p:nvPr/>
            </p:nvSpPr>
            <p:spPr>
              <a:xfrm>
                <a:off x="4468" y="3294"/>
                <a:ext cx="251" cy="327"/>
              </a:xfrm>
              <a:prstGeom prst="rect">
                <a:avLst/>
              </a:prstGeom>
              <a:noFill/>
              <a:ln w="349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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78" name="Arc 33"/>
              <p:cNvSpPr/>
              <p:nvPr/>
            </p:nvSpPr>
            <p:spPr>
              <a:xfrm rot="-10734470">
                <a:off x="4247" y="3842"/>
                <a:ext cx="873" cy="277"/>
              </a:xfrm>
              <a:custGeom>
                <a:avLst/>
                <a:gdLst>
                  <a:gd name="txL" fmla="*/ 0 w 43190"/>
                  <a:gd name="txT" fmla="*/ 0 h 21709"/>
                  <a:gd name="txR" fmla="*/ 43190 w 43190"/>
                  <a:gd name="txB" fmla="*/ 21709 h 21709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43190" h="21709" fill="none">
                    <a:moveTo>
                      <a:pt x="0" y="21708"/>
                    </a:moveTo>
                    <a:cubicBezTo>
                      <a:pt x="0" y="21672"/>
                      <a:pt x="0" y="2163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277" y="-1"/>
                      <a:pt x="42840" y="9280"/>
                      <a:pt x="43190" y="20952"/>
                    </a:cubicBezTo>
                  </a:path>
                  <a:path w="43190" h="21709" stroke="0">
                    <a:moveTo>
                      <a:pt x="0" y="21708"/>
                    </a:moveTo>
                    <a:cubicBezTo>
                      <a:pt x="0" y="21672"/>
                      <a:pt x="0" y="2163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277" y="-1"/>
                      <a:pt x="42840" y="9280"/>
                      <a:pt x="43190" y="20952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349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9" name="Line 34"/>
              <p:cNvSpPr/>
              <p:nvPr/>
            </p:nvSpPr>
            <p:spPr>
              <a:xfrm>
                <a:off x="4688" y="3288"/>
                <a:ext cx="0" cy="1004"/>
              </a:xfrm>
              <a:prstGeom prst="line">
                <a:avLst/>
              </a:prstGeom>
              <a:ln w="34925" cap="flat" cmpd="sng">
                <a:solidFill>
                  <a:schemeClr val="tx1"/>
                </a:solidFill>
                <a:prstDash val="lgDashDot"/>
                <a:headEnd type="none" w="med" len="med"/>
                <a:tailEnd type="none" w="med" len="med"/>
              </a:ln>
            </p:spPr>
          </p:sp>
          <p:sp>
            <p:nvSpPr>
              <p:cNvPr id="23580" name="Arc 35"/>
              <p:cNvSpPr/>
              <p:nvPr/>
            </p:nvSpPr>
            <p:spPr>
              <a:xfrm rot="8107372">
                <a:off x="4602" y="3288"/>
                <a:ext cx="112" cy="137"/>
              </a:xfrm>
              <a:custGeom>
                <a:avLst/>
                <a:gdLst>
                  <a:gd name="txL" fmla="*/ 0 w 21600"/>
                  <a:gd name="txT" fmla="*/ 0 h 21262"/>
                  <a:gd name="txR" fmla="*/ 21600 w 21600"/>
                  <a:gd name="txB" fmla="*/ 21262 h 21262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1600" h="21262" fill="none">
                    <a:moveTo>
                      <a:pt x="3804" y="-1"/>
                    </a:moveTo>
                    <a:cubicBezTo>
                      <a:pt x="14102" y="1842"/>
                      <a:pt x="21600" y="10800"/>
                      <a:pt x="21600" y="21262"/>
                    </a:cubicBezTo>
                  </a:path>
                  <a:path w="21600" h="21262" stroke="0">
                    <a:moveTo>
                      <a:pt x="3804" y="-1"/>
                    </a:moveTo>
                    <a:cubicBezTo>
                      <a:pt x="14102" y="1842"/>
                      <a:pt x="21600" y="10800"/>
                      <a:pt x="21600" y="21262"/>
                    </a:cubicBezTo>
                    <a:lnTo>
                      <a:pt x="0" y="21262"/>
                    </a:lnTo>
                    <a:close/>
                  </a:path>
                </a:pathLst>
              </a:custGeom>
              <a:noFill/>
              <a:ln w="349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5013" y="1306513"/>
            <a:ext cx="3328987" cy="3789362"/>
            <a:chOff x="975" y="1071"/>
            <a:chExt cx="2673" cy="2962"/>
          </a:xfrm>
        </p:grpSpPr>
        <p:sp>
          <p:nvSpPr>
            <p:cNvPr id="24593" name="Line 3"/>
            <p:cNvSpPr/>
            <p:nvPr/>
          </p:nvSpPr>
          <p:spPr>
            <a:xfrm flipV="1">
              <a:off x="975" y="2449"/>
              <a:ext cx="2578" cy="1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594" name="Line 4"/>
            <p:cNvSpPr/>
            <p:nvPr/>
          </p:nvSpPr>
          <p:spPr>
            <a:xfrm>
              <a:off x="2168" y="1071"/>
              <a:ext cx="0" cy="28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595" name="Oval 5"/>
            <p:cNvSpPr/>
            <p:nvPr/>
          </p:nvSpPr>
          <p:spPr>
            <a:xfrm>
              <a:off x="1273" y="1494"/>
              <a:ext cx="1850" cy="1873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596" name="Line 6"/>
            <p:cNvSpPr/>
            <p:nvPr/>
          </p:nvSpPr>
          <p:spPr>
            <a:xfrm flipV="1">
              <a:off x="2168" y="1857"/>
              <a:ext cx="0" cy="60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597" name="Line 7"/>
            <p:cNvSpPr/>
            <p:nvPr/>
          </p:nvSpPr>
          <p:spPr>
            <a:xfrm flipH="1">
              <a:off x="1870" y="2461"/>
              <a:ext cx="29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598" name="Line 8"/>
            <p:cNvSpPr/>
            <p:nvPr/>
          </p:nvSpPr>
          <p:spPr>
            <a:xfrm flipV="1">
              <a:off x="1870" y="1917"/>
              <a:ext cx="0" cy="5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4599" name="Line 9"/>
            <p:cNvSpPr/>
            <p:nvPr/>
          </p:nvSpPr>
          <p:spPr>
            <a:xfrm>
              <a:off x="1870" y="1917"/>
              <a:ext cx="29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4600" name="Line 10"/>
            <p:cNvSpPr/>
            <p:nvPr/>
          </p:nvSpPr>
          <p:spPr>
            <a:xfrm flipH="1" flipV="1">
              <a:off x="1859" y="1917"/>
              <a:ext cx="309" cy="5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601" name="Line 11"/>
            <p:cNvSpPr/>
            <p:nvPr/>
          </p:nvSpPr>
          <p:spPr>
            <a:xfrm>
              <a:off x="2168" y="2461"/>
              <a:ext cx="657" cy="66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02" name="Line 12"/>
            <p:cNvSpPr/>
            <p:nvPr/>
          </p:nvSpPr>
          <p:spPr>
            <a:xfrm>
              <a:off x="2168" y="2461"/>
              <a:ext cx="449" cy="78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03" name="Freeform 13"/>
            <p:cNvSpPr/>
            <p:nvPr/>
          </p:nvSpPr>
          <p:spPr>
            <a:xfrm>
              <a:off x="2168" y="2763"/>
              <a:ext cx="179" cy="121"/>
            </a:xfrm>
            <a:custGeom>
              <a:avLst/>
              <a:gdLst>
                <a:gd name="txL" fmla="*/ 0 w 144"/>
                <a:gd name="txT" fmla="*/ 0 h 96"/>
                <a:gd name="txR" fmla="*/ 144 w 144"/>
                <a:gd name="txB" fmla="*/ 96 h 96"/>
              </a:gdLst>
              <a:ahLst/>
              <a:cxnLst>
                <a:cxn ang="0">
                  <a:pos x="0" y="153"/>
                </a:cxn>
                <a:cxn ang="0">
                  <a:pos x="223" y="0"/>
                </a:cxn>
              </a:cxnLst>
              <a:rect l="txL" t="txT" r="txR" b="txB"/>
              <a:pathLst>
                <a:path w="144" h="96">
                  <a:moveTo>
                    <a:pt x="0" y="96"/>
                  </a:moveTo>
                  <a:cubicBezTo>
                    <a:pt x="60" y="56"/>
                    <a:pt x="120" y="16"/>
                    <a:pt x="144" y="0"/>
                  </a:cubicBezTo>
                </a:path>
              </a:pathLst>
            </a:custGeom>
            <a:noFill/>
            <a:ln w="2857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Freeform 14"/>
            <p:cNvSpPr/>
            <p:nvPr/>
          </p:nvSpPr>
          <p:spPr>
            <a:xfrm>
              <a:off x="2407" y="2823"/>
              <a:ext cx="119" cy="61"/>
            </a:xfrm>
            <a:custGeom>
              <a:avLst/>
              <a:gdLst>
                <a:gd name="txL" fmla="*/ 0 w 96"/>
                <a:gd name="txT" fmla="*/ 0 h 48"/>
                <a:gd name="txR" fmla="*/ 96 w 96"/>
                <a:gd name="txB" fmla="*/ 48 h 48"/>
              </a:gdLst>
              <a:ahLst/>
              <a:cxnLst>
                <a:cxn ang="0">
                  <a:pos x="0" y="78"/>
                </a:cxn>
                <a:cxn ang="0">
                  <a:pos x="148" y="0"/>
                </a:cxn>
              </a:cxnLst>
              <a:rect l="txL" t="txT" r="txR" b="txB"/>
              <a:pathLst>
                <a:path w="96" h="48">
                  <a:moveTo>
                    <a:pt x="0" y="48"/>
                  </a:moveTo>
                  <a:cubicBezTo>
                    <a:pt x="40" y="28"/>
                    <a:pt x="80" y="8"/>
                    <a:pt x="96" y="0"/>
                  </a:cubicBezTo>
                </a:path>
              </a:pathLst>
            </a:custGeom>
            <a:noFill/>
            <a:ln w="2857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Text Box 15"/>
            <p:cNvSpPr txBox="1"/>
            <p:nvPr/>
          </p:nvSpPr>
          <p:spPr>
            <a:xfrm>
              <a:off x="3408" y="2093"/>
              <a:ext cx="240" cy="35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y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4606" name="Text Box 16"/>
            <p:cNvSpPr txBox="1"/>
            <p:nvPr/>
          </p:nvSpPr>
          <p:spPr>
            <a:xfrm>
              <a:off x="1870" y="3675"/>
              <a:ext cx="270" cy="35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x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4607" name="Text Box 17"/>
            <p:cNvSpPr txBox="1"/>
            <p:nvPr/>
          </p:nvSpPr>
          <p:spPr>
            <a:xfrm>
              <a:off x="1930" y="2437"/>
              <a:ext cx="338" cy="35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O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4585" name="Object 18"/>
            <p:cNvGraphicFramePr/>
            <p:nvPr/>
          </p:nvGraphicFramePr>
          <p:xfrm>
            <a:off x="1562" y="1614"/>
            <a:ext cx="397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508000" imgH="393700" progId="Equation.3">
                    <p:embed/>
                  </p:oleObj>
                </mc:Choice>
                <mc:Fallback>
                  <p:oleObj name="" r:id="rId1" imgW="508000" imgH="393700" progId="Equation.3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562" y="1614"/>
                          <a:ext cx="397" cy="3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6" name="Object 19"/>
            <p:cNvGraphicFramePr/>
            <p:nvPr/>
          </p:nvGraphicFramePr>
          <p:xfrm>
            <a:off x="2228" y="1614"/>
            <a:ext cx="537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685800" imgH="482600" progId="Equation.3">
                    <p:embed/>
                  </p:oleObj>
                </mc:Choice>
                <mc:Fallback>
                  <p:oleObj name="" r:id="rId3" imgW="685800" imgH="482600" progId="Equation.3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28" y="1614"/>
                          <a:ext cx="537" cy="3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7" name="Object 20"/>
            <p:cNvGraphicFramePr/>
            <p:nvPr/>
          </p:nvGraphicFramePr>
          <p:xfrm>
            <a:off x="1452" y="2461"/>
            <a:ext cx="537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685800" imgH="546100" progId="Equation.3">
                    <p:embed/>
                  </p:oleObj>
                </mc:Choice>
                <mc:Fallback>
                  <p:oleObj name="" r:id="rId5" imgW="685800" imgH="546100" progId="Equation.3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452" y="2461"/>
                          <a:ext cx="537" cy="4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8" name="Text Box 21"/>
            <p:cNvSpPr txBox="1"/>
            <p:nvPr/>
          </p:nvSpPr>
          <p:spPr>
            <a:xfrm>
              <a:off x="2168" y="2823"/>
              <a:ext cx="238" cy="35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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4609" name="Text Box 22"/>
            <p:cNvSpPr txBox="1"/>
            <p:nvPr/>
          </p:nvSpPr>
          <p:spPr>
            <a:xfrm>
              <a:off x="2466" y="2077"/>
              <a:ext cx="412" cy="35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d</a:t>
              </a:r>
              <a:r>
                <a: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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4610" name="Arc 23"/>
            <p:cNvSpPr/>
            <p:nvPr/>
          </p:nvSpPr>
          <p:spPr>
            <a:xfrm flipH="1" flipV="1">
              <a:off x="2407" y="2281"/>
              <a:ext cx="179" cy="542"/>
            </a:xfrm>
            <a:custGeom>
              <a:avLst/>
              <a:gdLst>
                <a:gd name="txL" fmla="*/ 0 w 21600"/>
                <a:gd name="txT" fmla="*/ 0 h 31764"/>
                <a:gd name="txR" fmla="*/ 21600 w 21600"/>
                <a:gd name="txB" fmla="*/ 31764 h 31764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31764" fill="none">
                  <a:moveTo>
                    <a:pt x="17869" y="-1"/>
                  </a:moveTo>
                  <a:cubicBezTo>
                    <a:pt x="20300" y="3579"/>
                    <a:pt x="21600" y="7807"/>
                    <a:pt x="21600" y="12135"/>
                  </a:cubicBezTo>
                  <a:cubicBezTo>
                    <a:pt x="21600" y="20575"/>
                    <a:pt x="16684" y="28242"/>
                    <a:pt x="9014" y="31764"/>
                  </a:cubicBezTo>
                </a:path>
                <a:path w="21600" h="31764" stroke="0">
                  <a:moveTo>
                    <a:pt x="17869" y="-1"/>
                  </a:moveTo>
                  <a:cubicBezTo>
                    <a:pt x="20300" y="3579"/>
                    <a:pt x="21600" y="7807"/>
                    <a:pt x="21600" y="12135"/>
                  </a:cubicBezTo>
                  <a:cubicBezTo>
                    <a:pt x="21600" y="20575"/>
                    <a:pt x="16684" y="28242"/>
                    <a:pt x="9014" y="31764"/>
                  </a:cubicBezTo>
                  <a:lnTo>
                    <a:pt x="0" y="12135"/>
                  </a:lnTo>
                  <a:close/>
                </a:path>
              </a:pathLst>
            </a:custGeom>
            <a:noFill/>
            <a:ln w="2857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Text Box 24"/>
            <p:cNvSpPr txBox="1"/>
            <p:nvPr/>
          </p:nvSpPr>
          <p:spPr>
            <a:xfrm>
              <a:off x="2646" y="2680"/>
              <a:ext cx="325" cy="35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R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4589" name="Text Box 25"/>
          <p:cNvSpPr txBox="1"/>
          <p:nvPr/>
        </p:nvSpPr>
        <p:spPr>
          <a:xfrm>
            <a:off x="365125" y="96838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6" name="Group 26"/>
          <p:cNvGrpSpPr/>
          <p:nvPr/>
        </p:nvGrpSpPr>
        <p:grpSpPr>
          <a:xfrm>
            <a:off x="122238" y="0"/>
            <a:ext cx="8842375" cy="1373188"/>
            <a:chOff x="278" y="186"/>
            <a:chExt cx="5570" cy="822"/>
          </a:xfrm>
        </p:grpSpPr>
        <p:sp>
          <p:nvSpPr>
            <p:cNvPr id="24592" name="Text Box 27"/>
            <p:cNvSpPr txBox="1"/>
            <p:nvPr/>
          </p:nvSpPr>
          <p:spPr>
            <a:xfrm>
              <a:off x="278" y="186"/>
              <a:ext cx="524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</a:rPr>
                <a:t>2. 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解：作一沿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Z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轴的俯视图如下，</a:t>
              </a:r>
              <a:endParaRPr lang="zh-CN" altLang="en-US" sz="2800" dirty="0">
                <a:latin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</a:rPr>
                <a:t>将柱面分成许多与轴线平行的长条，每条皆为“无限长”均匀带电直线，其电荷线密度为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4584" name="Object 28"/>
            <p:cNvGraphicFramePr/>
            <p:nvPr/>
          </p:nvGraphicFramePr>
          <p:xfrm>
            <a:off x="4170" y="720"/>
            <a:ext cx="167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7" imgW="2832100" imgH="457200" progId="Equation.3">
                    <p:embed/>
                  </p:oleObj>
                </mc:Choice>
                <mc:Fallback>
                  <p:oleObj name="" r:id="rId7" imgW="2832100" imgH="457200" progId="Equation.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170" y="720"/>
                          <a:ext cx="1678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4781" name="Object 29"/>
          <p:cNvGraphicFramePr/>
          <p:nvPr/>
        </p:nvGraphicFramePr>
        <p:xfrm>
          <a:off x="228600" y="1371600"/>
          <a:ext cx="4457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4455795" imgH="989965" progId="Equation.3">
                  <p:embed/>
                </p:oleObj>
              </mc:Choice>
              <mc:Fallback>
                <p:oleObj name="" r:id="rId9" imgW="4455795" imgH="989965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8600" y="1371600"/>
                        <a:ext cx="44577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2" name="Object 30"/>
          <p:cNvGraphicFramePr/>
          <p:nvPr/>
        </p:nvGraphicFramePr>
        <p:xfrm>
          <a:off x="195263" y="2362200"/>
          <a:ext cx="5600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1" imgW="5598160" imgH="989965" progId="Equation.3">
                  <p:embed/>
                </p:oleObj>
              </mc:Choice>
              <mc:Fallback>
                <p:oleObj name="" r:id="rId11" imgW="5598160" imgH="989965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5263" y="2362200"/>
                        <a:ext cx="56007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3" name="Object 31"/>
          <p:cNvGraphicFramePr/>
          <p:nvPr/>
        </p:nvGraphicFramePr>
        <p:xfrm>
          <a:off x="192088" y="3276600"/>
          <a:ext cx="6108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6106160" imgH="989965" progId="Equation.3">
                  <p:embed/>
                </p:oleObj>
              </mc:Choice>
              <mc:Fallback>
                <p:oleObj name="" r:id="rId13" imgW="6106160" imgH="989965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2088" y="3276600"/>
                        <a:ext cx="61087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4" name="Object 32"/>
          <p:cNvGraphicFramePr/>
          <p:nvPr/>
        </p:nvGraphicFramePr>
        <p:xfrm>
          <a:off x="250825" y="4292600"/>
          <a:ext cx="5308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5" imgW="5306060" imgH="989965" progId="Equation.3">
                  <p:embed/>
                </p:oleObj>
              </mc:Choice>
              <mc:Fallback>
                <p:oleObj name="" r:id="rId15" imgW="5306060" imgH="989965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0825" y="4292600"/>
                        <a:ext cx="5308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35"/>
          <p:cNvGrpSpPr/>
          <p:nvPr/>
        </p:nvGrpSpPr>
        <p:grpSpPr>
          <a:xfrm>
            <a:off x="228600" y="5516563"/>
            <a:ext cx="8839200" cy="990600"/>
            <a:chOff x="144" y="3475"/>
            <a:chExt cx="5568" cy="624"/>
          </a:xfrm>
        </p:grpSpPr>
        <p:graphicFrame>
          <p:nvGraphicFramePr>
            <p:cNvPr id="24582" name="Object 33"/>
            <p:cNvGraphicFramePr/>
            <p:nvPr/>
          </p:nvGraphicFramePr>
          <p:xfrm>
            <a:off x="144" y="3475"/>
            <a:ext cx="3224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7" imgW="5116195" imgH="989965" progId="Equation.3">
                    <p:embed/>
                  </p:oleObj>
                </mc:Choice>
                <mc:Fallback>
                  <p:oleObj name="" r:id="rId17" imgW="5116195" imgH="989965" progId="Equation.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44" y="3475"/>
                          <a:ext cx="3224" cy="6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3" name="Object 34"/>
            <p:cNvGraphicFramePr/>
            <p:nvPr/>
          </p:nvGraphicFramePr>
          <p:xfrm>
            <a:off x="3624" y="3475"/>
            <a:ext cx="208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9" imgW="3313430" imgH="989965" progId="Equation.3">
                    <p:embed/>
                  </p:oleObj>
                </mc:Choice>
                <mc:Fallback>
                  <p:oleObj name="" r:id="rId19" imgW="3313430" imgH="989965" progId="Equation.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624" y="3475"/>
                          <a:ext cx="2088" cy="6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33338" y="39688"/>
            <a:ext cx="8786812" cy="1373187"/>
            <a:chOff x="0" y="346"/>
            <a:chExt cx="5535" cy="865"/>
          </a:xfrm>
        </p:grpSpPr>
        <p:sp>
          <p:nvSpPr>
            <p:cNvPr id="27679" name="Text Box 2"/>
            <p:cNvSpPr txBox="1"/>
            <p:nvPr/>
          </p:nvSpPr>
          <p:spPr>
            <a:xfrm>
              <a:off x="0" y="346"/>
              <a:ext cx="5535" cy="8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</a:rPr>
                <a:t>  4 .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（本题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10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分）在 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O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参照系中，有一个静止的正方形，其面积为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100         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，观测者     以 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0.8c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的匀速度沿正方形的对角线运动。求     所测的该图形的面积。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7655" name="Object 6"/>
            <p:cNvGraphicFramePr/>
            <p:nvPr/>
          </p:nvGraphicFramePr>
          <p:xfrm>
            <a:off x="1317" y="622"/>
            <a:ext cx="454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292100" imgH="203200" progId="Equation.3">
                    <p:embed/>
                  </p:oleObj>
                </mc:Choice>
                <mc:Fallback>
                  <p:oleObj name="" r:id="rId1" imgW="292100" imgH="203200" progId="Equation.3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17" y="622"/>
                          <a:ext cx="454" cy="3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6" name="Object 7"/>
            <p:cNvGraphicFramePr/>
            <p:nvPr/>
          </p:nvGraphicFramePr>
          <p:xfrm>
            <a:off x="1876" y="935"/>
            <a:ext cx="315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202565" imgH="177800" progId="Equation.3">
                    <p:embed/>
                  </p:oleObj>
                </mc:Choice>
                <mc:Fallback>
                  <p:oleObj name="" r:id="rId3" imgW="202565" imgH="177800" progId="Equation.3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76" y="935"/>
                          <a:ext cx="315" cy="2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7" name="Object 8"/>
            <p:cNvGraphicFramePr/>
            <p:nvPr/>
          </p:nvGraphicFramePr>
          <p:xfrm>
            <a:off x="2705" y="663"/>
            <a:ext cx="315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202565" imgH="177800" progId="Equation.3">
                    <p:embed/>
                  </p:oleObj>
                </mc:Choice>
                <mc:Fallback>
                  <p:oleObj name="" r:id="rId5" imgW="202565" imgH="177800" progId="Equation.3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05" y="663"/>
                          <a:ext cx="315" cy="2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9" name="Text Box 10"/>
          <p:cNvSpPr txBox="1"/>
          <p:nvPr/>
        </p:nvSpPr>
        <p:spPr>
          <a:xfrm>
            <a:off x="1127125" y="2033588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6" name="Group 33"/>
          <p:cNvGrpSpPr/>
          <p:nvPr/>
        </p:nvGrpSpPr>
        <p:grpSpPr>
          <a:xfrm>
            <a:off x="6124575" y="1916113"/>
            <a:ext cx="2911475" cy="1944687"/>
            <a:chOff x="3366" y="2568"/>
            <a:chExt cx="1834" cy="1225"/>
          </a:xfrm>
        </p:grpSpPr>
        <p:sp>
          <p:nvSpPr>
            <p:cNvPr id="27666" name="Line 20"/>
            <p:cNvSpPr/>
            <p:nvPr/>
          </p:nvSpPr>
          <p:spPr>
            <a:xfrm>
              <a:off x="4059" y="2840"/>
              <a:ext cx="0" cy="655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67" name="Line 21"/>
            <p:cNvSpPr/>
            <p:nvPr/>
          </p:nvSpPr>
          <p:spPr>
            <a:xfrm flipV="1">
              <a:off x="4059" y="3475"/>
              <a:ext cx="681" cy="2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68" name="Line 22"/>
            <p:cNvSpPr/>
            <p:nvPr/>
          </p:nvSpPr>
          <p:spPr>
            <a:xfrm>
              <a:off x="4059" y="2840"/>
              <a:ext cx="681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69" name="Line 23"/>
            <p:cNvSpPr/>
            <p:nvPr/>
          </p:nvSpPr>
          <p:spPr>
            <a:xfrm>
              <a:off x="4724" y="2840"/>
              <a:ext cx="16" cy="635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70" name="Line 24"/>
            <p:cNvSpPr/>
            <p:nvPr/>
          </p:nvSpPr>
          <p:spPr>
            <a:xfrm flipV="1">
              <a:off x="4059" y="2568"/>
              <a:ext cx="953" cy="92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7671" name="Line 25"/>
            <p:cNvSpPr/>
            <p:nvPr/>
          </p:nvSpPr>
          <p:spPr>
            <a:xfrm flipH="1" flipV="1">
              <a:off x="3560" y="3087"/>
              <a:ext cx="499" cy="40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7672" name="Line 26"/>
            <p:cNvSpPr/>
            <p:nvPr/>
          </p:nvSpPr>
          <p:spPr>
            <a:xfrm>
              <a:off x="4059" y="3495"/>
              <a:ext cx="409" cy="29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7673" name="Line 27"/>
            <p:cNvSpPr/>
            <p:nvPr/>
          </p:nvSpPr>
          <p:spPr>
            <a:xfrm flipV="1">
              <a:off x="4468" y="3475"/>
              <a:ext cx="271" cy="31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7674" name="Line 28"/>
            <p:cNvSpPr/>
            <p:nvPr/>
          </p:nvSpPr>
          <p:spPr>
            <a:xfrm flipH="1">
              <a:off x="3742" y="2840"/>
              <a:ext cx="317" cy="409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7675" name="Line 29"/>
            <p:cNvSpPr/>
            <p:nvPr/>
          </p:nvSpPr>
          <p:spPr>
            <a:xfrm>
              <a:off x="4059" y="2840"/>
              <a:ext cx="681" cy="635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7676" name="Text Box 30"/>
            <p:cNvSpPr txBox="1"/>
            <p:nvPr/>
          </p:nvSpPr>
          <p:spPr>
            <a:xfrm>
              <a:off x="3878" y="2976"/>
              <a:ext cx="260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</a:rPr>
                <a:t>a</a:t>
              </a:r>
              <a:endParaRPr lang="en-US" altLang="zh-CN" sz="36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7" name="Text Box 31"/>
            <p:cNvSpPr txBox="1"/>
            <p:nvPr/>
          </p:nvSpPr>
          <p:spPr>
            <a:xfrm>
              <a:off x="4876" y="2568"/>
              <a:ext cx="324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</a:rPr>
                <a:t>X</a:t>
              </a:r>
              <a:endParaRPr lang="en-US" altLang="zh-CN" sz="36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8" name="Text Box 32"/>
            <p:cNvSpPr txBox="1"/>
            <p:nvPr/>
          </p:nvSpPr>
          <p:spPr>
            <a:xfrm>
              <a:off x="3366" y="2688"/>
              <a:ext cx="324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Times New Roman" panose="02020603050405020304" pitchFamily="18" charset="0"/>
                </a:rPr>
                <a:t>Y</a:t>
              </a:r>
              <a:endParaRPr lang="en-US" altLang="zh-CN" sz="36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5810" name="Text Box 34"/>
          <p:cNvSpPr txBox="1"/>
          <p:nvPr/>
        </p:nvSpPr>
        <p:spPr>
          <a:xfrm>
            <a:off x="87313" y="1309688"/>
            <a:ext cx="6645275" cy="1373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解：令 </a:t>
            </a:r>
            <a:r>
              <a:rPr lang="en-US" altLang="zh-CN" sz="2800" dirty="0">
                <a:latin typeface="Times New Roman" panose="02020603050405020304" pitchFamily="18" charset="0"/>
              </a:rPr>
              <a:t>O</a:t>
            </a:r>
            <a:r>
              <a:rPr lang="zh-CN" altLang="en-US" sz="2800" dirty="0">
                <a:latin typeface="Times New Roman" panose="02020603050405020304" pitchFamily="18" charset="0"/>
              </a:rPr>
              <a:t>系中测得正方形边长为 </a:t>
            </a:r>
            <a:r>
              <a:rPr lang="en-US" altLang="zh-CN" sz="2800" dirty="0">
                <a:latin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</a:rPr>
              <a:t>，以对角线为</a:t>
            </a:r>
            <a:r>
              <a:rPr lang="en-US" altLang="zh-CN" sz="2800" dirty="0">
                <a:latin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</a:rPr>
              <a:t>轴正方向（如图），则边长在坐标轴上投影的大小为</a:t>
            </a:r>
            <a:r>
              <a:rPr lang="en-US" altLang="zh-CN" sz="2800" dirty="0">
                <a:latin typeface="Times New Roman" panose="02020603050405020304" pitchFamily="18" charset="0"/>
              </a:rPr>
              <a:t>: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5811" name="Object 35"/>
          <p:cNvGraphicFramePr/>
          <p:nvPr/>
        </p:nvGraphicFramePr>
        <p:xfrm>
          <a:off x="2051050" y="2276475"/>
          <a:ext cx="2592388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6" imgW="951865" imgH="431800" progId="Equation.3">
                  <p:embed/>
                </p:oleObj>
              </mc:Choice>
              <mc:Fallback>
                <p:oleObj name="" r:id="rId6" imgW="951865" imgH="4318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1050" y="2276475"/>
                        <a:ext cx="2592388" cy="1273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42"/>
          <p:cNvGrpSpPr/>
          <p:nvPr/>
        </p:nvGrpSpPr>
        <p:grpSpPr>
          <a:xfrm>
            <a:off x="395288" y="3429000"/>
            <a:ext cx="5149850" cy="2232025"/>
            <a:chOff x="249" y="2160"/>
            <a:chExt cx="3244" cy="1406"/>
          </a:xfrm>
        </p:grpSpPr>
        <p:graphicFrame>
          <p:nvGraphicFramePr>
            <p:cNvPr id="27653" name="Object 36"/>
            <p:cNvGraphicFramePr/>
            <p:nvPr/>
          </p:nvGraphicFramePr>
          <p:xfrm>
            <a:off x="249" y="2160"/>
            <a:ext cx="3244" cy="8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8" imgW="1891665" imgH="431800" progId="Equation.3">
                    <p:embed/>
                  </p:oleObj>
                </mc:Choice>
                <mc:Fallback>
                  <p:oleObj name="" r:id="rId8" imgW="1891665" imgH="431800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49" y="2160"/>
                          <a:ext cx="3244" cy="8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4" name="Object 37"/>
            <p:cNvGraphicFramePr/>
            <p:nvPr/>
          </p:nvGraphicFramePr>
          <p:xfrm>
            <a:off x="249" y="2764"/>
            <a:ext cx="1633" cy="8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0" imgW="951865" imgH="431800" progId="Equation.3">
                    <p:embed/>
                  </p:oleObj>
                </mc:Choice>
                <mc:Fallback>
                  <p:oleObj name="" r:id="rId10" imgW="951865" imgH="431800" progId="Equation.3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49" y="2764"/>
                          <a:ext cx="1633" cy="8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41"/>
          <p:cNvGrpSpPr/>
          <p:nvPr/>
        </p:nvGrpSpPr>
        <p:grpSpPr>
          <a:xfrm>
            <a:off x="250825" y="5516563"/>
            <a:ext cx="8424863" cy="1254125"/>
            <a:chOff x="158" y="3475"/>
            <a:chExt cx="5307" cy="790"/>
          </a:xfrm>
        </p:grpSpPr>
        <p:grpSp>
          <p:nvGrpSpPr>
            <p:cNvPr id="27664" name="Group 39"/>
            <p:cNvGrpSpPr/>
            <p:nvPr/>
          </p:nvGrpSpPr>
          <p:grpSpPr>
            <a:xfrm>
              <a:off x="158" y="3475"/>
              <a:ext cx="5307" cy="363"/>
              <a:chOff x="158" y="3521"/>
              <a:chExt cx="5307" cy="363"/>
            </a:xfrm>
          </p:grpSpPr>
          <p:sp>
            <p:nvSpPr>
              <p:cNvPr id="27665" name="Text Box 11"/>
              <p:cNvSpPr txBox="1"/>
              <p:nvPr/>
            </p:nvSpPr>
            <p:spPr>
              <a:xfrm>
                <a:off x="158" y="3521"/>
                <a:ext cx="5307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</a:rPr>
                  <a:t>在      系中测得的图形为菱形，其面积可表示为：</a:t>
                </a:r>
                <a:endParaRPr lang="zh-CN" altLang="en-US" sz="280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27652" name="Object 38"/>
              <p:cNvGraphicFramePr/>
              <p:nvPr/>
            </p:nvGraphicFramePr>
            <p:xfrm>
              <a:off x="490" y="3554"/>
              <a:ext cx="349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" name="" r:id="rId12" imgW="202565" imgH="177800" progId="Equation.3">
                      <p:embed/>
                    </p:oleObj>
                  </mc:Choice>
                  <mc:Fallback>
                    <p:oleObj name="" r:id="rId12" imgW="202565" imgH="177800" progId="Equation.3">
                      <p:embed/>
                      <p:pic>
                        <p:nvPicPr>
                          <p:cNvPr id="0" name="图片 3079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490" y="3554"/>
                            <a:ext cx="349" cy="33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7651" name="Object 40"/>
            <p:cNvGraphicFramePr/>
            <p:nvPr/>
          </p:nvGraphicFramePr>
          <p:xfrm>
            <a:off x="930" y="3793"/>
            <a:ext cx="3027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4" imgW="1764030" imgH="254000" progId="Equation.3">
                    <p:embed/>
                  </p:oleObj>
                </mc:Choice>
                <mc:Fallback>
                  <p:oleObj name="" r:id="rId14" imgW="1764030" imgH="254000" progId="Equation.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930" y="3793"/>
                          <a:ext cx="3027" cy="4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7" name="Text Box 1071"/>
          <p:cNvSpPr txBox="1"/>
          <p:nvPr/>
        </p:nvSpPr>
        <p:spPr>
          <a:xfrm>
            <a:off x="95250" y="3068638"/>
            <a:ext cx="48006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9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章  气体动理论</a:t>
            </a:r>
            <a:endParaRPr lang="zh-CN" altLang="en-US" sz="2800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4" name="Group 1101"/>
          <p:cNvGrpSpPr/>
          <p:nvPr/>
        </p:nvGrpSpPr>
        <p:grpSpPr>
          <a:xfrm>
            <a:off x="0" y="3495675"/>
            <a:ext cx="3995738" cy="1446213"/>
            <a:chOff x="0" y="2202"/>
            <a:chExt cx="2517" cy="911"/>
          </a:xfrm>
        </p:grpSpPr>
        <p:sp>
          <p:nvSpPr>
            <p:cNvPr id="2058" name="Text Box 1072"/>
            <p:cNvSpPr txBox="1"/>
            <p:nvPr/>
          </p:nvSpPr>
          <p:spPr>
            <a:xfrm>
              <a:off x="0" y="2202"/>
              <a:ext cx="233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1</a:t>
              </a: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）理想气体状态方程：</a:t>
              </a:r>
              <a:endPara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pSp>
          <p:nvGrpSpPr>
            <p:cNvPr id="2059" name="Group 1095"/>
            <p:cNvGrpSpPr/>
            <p:nvPr/>
          </p:nvGrpSpPr>
          <p:grpSpPr>
            <a:xfrm>
              <a:off x="158" y="2462"/>
              <a:ext cx="1406" cy="560"/>
              <a:chOff x="385" y="2471"/>
              <a:chExt cx="1406" cy="560"/>
            </a:xfrm>
          </p:grpSpPr>
          <p:sp>
            <p:nvSpPr>
              <p:cNvPr id="2060" name="AutoShape 1073"/>
              <p:cNvSpPr/>
              <p:nvPr/>
            </p:nvSpPr>
            <p:spPr>
              <a:xfrm>
                <a:off x="385" y="2568"/>
                <a:ext cx="136" cy="371"/>
              </a:xfrm>
              <a:prstGeom prst="leftBrace">
                <a:avLst>
                  <a:gd name="adj1" fmla="val 22720"/>
                  <a:gd name="adj2" fmla="val 50000"/>
                </a:avLst>
              </a:pr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2061" name="Object 1074"/>
              <p:cNvGraphicFramePr>
                <a:graphicFrameLocks noChangeAspect="1"/>
              </p:cNvGraphicFramePr>
              <p:nvPr/>
            </p:nvGraphicFramePr>
            <p:xfrm>
              <a:off x="476" y="2471"/>
              <a:ext cx="1315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" name="" r:id="rId1" imgW="698500" imgH="177800" progId="Equation.3">
                      <p:embed/>
                    </p:oleObj>
                  </mc:Choice>
                  <mc:Fallback>
                    <p:oleObj name="" r:id="rId1" imgW="698500" imgH="177800" progId="Equation.3">
                      <p:embed/>
                      <p:pic>
                        <p:nvPicPr>
                          <p:cNvPr id="0" name="图片 307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76" y="2471"/>
                            <a:ext cx="1315" cy="3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62" name="Object 1075"/>
              <p:cNvGraphicFramePr>
                <a:graphicFrameLocks noChangeAspect="1"/>
              </p:cNvGraphicFramePr>
              <p:nvPr/>
            </p:nvGraphicFramePr>
            <p:xfrm>
              <a:off x="499" y="2799"/>
              <a:ext cx="975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" r:id="rId3" imgW="1384300" imgH="330200" progId="Equation.3">
                      <p:embed/>
                    </p:oleObj>
                  </mc:Choice>
                  <mc:Fallback>
                    <p:oleObj name="" r:id="rId3" imgW="1384300" imgH="330200" progId="Equation.3">
                      <p:embed/>
                      <p:pic>
                        <p:nvPicPr>
                          <p:cNvPr id="0" name="图片 3080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99" y="2799"/>
                            <a:ext cx="975" cy="23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63" name="Object 1076"/>
            <p:cNvGraphicFramePr>
              <a:graphicFrameLocks noChangeAspect="1"/>
            </p:cNvGraphicFramePr>
            <p:nvPr/>
          </p:nvGraphicFramePr>
          <p:xfrm>
            <a:off x="1869" y="2397"/>
            <a:ext cx="648" cy="7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533400" imgH="444500" progId="Equation.3">
                    <p:embed/>
                  </p:oleObj>
                </mc:Choice>
                <mc:Fallback>
                  <p:oleObj name="" r:id="rId5" imgW="533400" imgH="444500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69" y="2397"/>
                          <a:ext cx="648" cy="7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53" name="Line 1077"/>
          <p:cNvSpPr/>
          <p:nvPr/>
        </p:nvSpPr>
        <p:spPr>
          <a:xfrm>
            <a:off x="4787900" y="3276600"/>
            <a:ext cx="0" cy="3581400"/>
          </a:xfrm>
          <a:prstGeom prst="line">
            <a:avLst/>
          </a:prstGeom>
          <a:ln w="41275" cap="flat" cmpd="sng">
            <a:solidFill>
              <a:srgbClr val="6600FF"/>
            </a:solidFill>
            <a:prstDash val="dashDot"/>
            <a:round/>
            <a:headEnd type="none" w="med" len="med"/>
            <a:tailEnd type="none" w="med" len="med"/>
          </a:ln>
        </p:spPr>
      </p:sp>
      <p:grpSp>
        <p:nvGrpSpPr>
          <p:cNvPr id="6" name="Group 1102"/>
          <p:cNvGrpSpPr/>
          <p:nvPr/>
        </p:nvGrpSpPr>
        <p:grpSpPr>
          <a:xfrm>
            <a:off x="0" y="4797425"/>
            <a:ext cx="3708400" cy="1320800"/>
            <a:chOff x="0" y="3022"/>
            <a:chExt cx="2336" cy="832"/>
          </a:xfrm>
        </p:grpSpPr>
        <p:sp>
          <p:nvSpPr>
            <p:cNvPr id="2066" name="Text Box 1079"/>
            <p:cNvSpPr txBox="1"/>
            <p:nvPr/>
          </p:nvSpPr>
          <p:spPr>
            <a:xfrm>
              <a:off x="0" y="3022"/>
              <a:ext cx="233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2</a:t>
              </a: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）理想气体压强公式：</a:t>
              </a:r>
              <a:endPara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pSp>
          <p:nvGrpSpPr>
            <p:cNvPr id="2067" name="Group 1096"/>
            <p:cNvGrpSpPr/>
            <p:nvPr/>
          </p:nvGrpSpPr>
          <p:grpSpPr>
            <a:xfrm>
              <a:off x="233" y="3179"/>
              <a:ext cx="1967" cy="675"/>
              <a:chOff x="226" y="3447"/>
              <a:chExt cx="1967" cy="675"/>
            </a:xfrm>
          </p:grpSpPr>
          <p:graphicFrame>
            <p:nvGraphicFramePr>
              <p:cNvPr id="2068" name="Object 1081"/>
              <p:cNvGraphicFramePr>
                <a:graphicFrameLocks noChangeAspect="1"/>
              </p:cNvGraphicFramePr>
              <p:nvPr/>
            </p:nvGraphicFramePr>
            <p:xfrm>
              <a:off x="226" y="3447"/>
              <a:ext cx="1203" cy="6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" r:id="rId7" imgW="1879600" imgH="990600" progId="Equation.3">
                      <p:embed/>
                    </p:oleObj>
                  </mc:Choice>
                  <mc:Fallback>
                    <p:oleObj name="" r:id="rId7" imgW="1879600" imgH="990600" progId="Equation.3">
                      <p:embed/>
                      <p:pic>
                        <p:nvPicPr>
                          <p:cNvPr id="0" name="图片 3075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26" y="3447"/>
                            <a:ext cx="1203" cy="6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69" name="Object 1082"/>
              <p:cNvGraphicFramePr>
                <a:graphicFrameLocks noChangeAspect="1"/>
              </p:cNvGraphicFramePr>
              <p:nvPr/>
            </p:nvGraphicFramePr>
            <p:xfrm>
              <a:off x="1383" y="3521"/>
              <a:ext cx="810" cy="6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" r:id="rId9" imgW="1104900" imgH="889000" progId="Equation.3">
                      <p:embed/>
                    </p:oleObj>
                  </mc:Choice>
                  <mc:Fallback>
                    <p:oleObj name="" r:id="rId9" imgW="1104900" imgH="889000" progId="Equation.3">
                      <p:embed/>
                      <p:pic>
                        <p:nvPicPr>
                          <p:cNvPr id="0" name="图片 3079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383" y="3521"/>
                            <a:ext cx="810" cy="60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" name="Group 1103"/>
          <p:cNvGrpSpPr/>
          <p:nvPr/>
        </p:nvGrpSpPr>
        <p:grpSpPr>
          <a:xfrm>
            <a:off x="34925" y="5842000"/>
            <a:ext cx="4681538" cy="971550"/>
            <a:chOff x="22" y="3680"/>
            <a:chExt cx="2949" cy="612"/>
          </a:xfrm>
        </p:grpSpPr>
        <p:graphicFrame>
          <p:nvGraphicFramePr>
            <p:cNvPr id="2071" name="Object 1084"/>
            <p:cNvGraphicFramePr>
              <a:graphicFrameLocks noChangeAspect="1"/>
            </p:cNvGraphicFramePr>
            <p:nvPr/>
          </p:nvGraphicFramePr>
          <p:xfrm>
            <a:off x="2018" y="3680"/>
            <a:ext cx="953" cy="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1" imgW="1473200" imgH="889000" progId="Equation.3">
                    <p:embed/>
                  </p:oleObj>
                </mc:Choice>
                <mc:Fallback>
                  <p:oleObj name="" r:id="rId11" imgW="1473200" imgH="889000" progId="Equation.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018" y="3680"/>
                          <a:ext cx="953" cy="6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2" name="Text Box 1085"/>
            <p:cNvSpPr txBox="1"/>
            <p:nvPr/>
          </p:nvSpPr>
          <p:spPr>
            <a:xfrm>
              <a:off x="22" y="3846"/>
              <a:ext cx="214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3</a:t>
              </a: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）温度的统计概念：</a:t>
              </a:r>
              <a:endPara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1" name="Group 1116"/>
          <p:cNvGrpSpPr/>
          <p:nvPr/>
        </p:nvGrpSpPr>
        <p:grpSpPr>
          <a:xfrm>
            <a:off x="4859338" y="4298950"/>
            <a:ext cx="3024187" cy="1074738"/>
            <a:chOff x="3061" y="2798"/>
            <a:chExt cx="1905" cy="677"/>
          </a:xfrm>
        </p:grpSpPr>
        <p:sp>
          <p:nvSpPr>
            <p:cNvPr id="2074" name="Rectangle 1090"/>
            <p:cNvSpPr/>
            <p:nvPr/>
          </p:nvSpPr>
          <p:spPr>
            <a:xfrm>
              <a:off x="3061" y="2976"/>
              <a:ext cx="190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rPr>
                <a:t>内能：</a:t>
              </a:r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2075" name="Object 1091"/>
            <p:cNvGraphicFramePr>
              <a:graphicFrameLocks noChangeAspect="1"/>
            </p:cNvGraphicFramePr>
            <p:nvPr/>
          </p:nvGraphicFramePr>
          <p:xfrm>
            <a:off x="3651" y="2798"/>
            <a:ext cx="1270" cy="6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3" imgW="812165" imgH="406400" progId="Equation.3">
                    <p:embed/>
                  </p:oleObj>
                </mc:Choice>
                <mc:Fallback>
                  <p:oleObj name="" r:id="rId13" imgW="812165" imgH="406400" progId="Equation.3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651" y="2798"/>
                          <a:ext cx="1270" cy="6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114"/>
          <p:cNvGrpSpPr/>
          <p:nvPr/>
        </p:nvGrpSpPr>
        <p:grpSpPr>
          <a:xfrm>
            <a:off x="4649788" y="2952750"/>
            <a:ext cx="4241800" cy="1069975"/>
            <a:chOff x="2929" y="1860"/>
            <a:chExt cx="2672" cy="674"/>
          </a:xfrm>
        </p:grpSpPr>
        <p:sp>
          <p:nvSpPr>
            <p:cNvPr id="2077" name="Text Box 1088"/>
            <p:cNvSpPr txBox="1"/>
            <p:nvPr/>
          </p:nvSpPr>
          <p:spPr>
            <a:xfrm>
              <a:off x="2929" y="2047"/>
              <a:ext cx="240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4</a:t>
              </a: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）能量均分定理：</a:t>
              </a:r>
              <a:endPara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2078" name="Object 1089"/>
            <p:cNvGraphicFramePr>
              <a:graphicFrameLocks noChangeAspect="1"/>
            </p:cNvGraphicFramePr>
            <p:nvPr/>
          </p:nvGraphicFramePr>
          <p:xfrm>
            <a:off x="4694" y="1860"/>
            <a:ext cx="907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5" imgW="647700" imgH="393700" progId="Equation.3">
                    <p:embed/>
                  </p:oleObj>
                </mc:Choice>
                <mc:Fallback>
                  <p:oleObj name="" r:id="rId15" imgW="647700" imgH="393700" progId="Equation.3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694" y="1860"/>
                          <a:ext cx="907" cy="6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106"/>
          <p:cNvGrpSpPr/>
          <p:nvPr/>
        </p:nvGrpSpPr>
        <p:grpSpPr>
          <a:xfrm>
            <a:off x="4716463" y="5348288"/>
            <a:ext cx="4319587" cy="1393825"/>
            <a:chOff x="2971" y="3414"/>
            <a:chExt cx="2721" cy="878"/>
          </a:xfrm>
        </p:grpSpPr>
        <p:sp>
          <p:nvSpPr>
            <p:cNvPr id="2080" name="Text Box 1098"/>
            <p:cNvSpPr txBox="1"/>
            <p:nvPr/>
          </p:nvSpPr>
          <p:spPr>
            <a:xfrm>
              <a:off x="2971" y="3414"/>
              <a:ext cx="27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5</a:t>
              </a: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）麦氏速率分布函数：</a:t>
              </a:r>
              <a:endPara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2081" name="Object 1099"/>
            <p:cNvGraphicFramePr>
              <a:graphicFrameLocks noChangeAspect="1"/>
            </p:cNvGraphicFramePr>
            <p:nvPr/>
          </p:nvGraphicFramePr>
          <p:xfrm>
            <a:off x="3152" y="3630"/>
            <a:ext cx="1301" cy="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7" imgW="799465" imgH="406400" progId="Equation.3">
                    <p:embed/>
                  </p:oleObj>
                </mc:Choice>
                <mc:Fallback>
                  <p:oleObj name="" r:id="rId17" imgW="799465" imgH="406400" progId="Equation.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152" y="3630"/>
                          <a:ext cx="1301" cy="6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115"/>
          <p:cNvGrpSpPr/>
          <p:nvPr/>
        </p:nvGrpSpPr>
        <p:grpSpPr>
          <a:xfrm>
            <a:off x="4859338" y="3933825"/>
            <a:ext cx="3206750" cy="457200"/>
            <a:chOff x="3061" y="2568"/>
            <a:chExt cx="2020" cy="288"/>
          </a:xfrm>
        </p:grpSpPr>
        <p:sp>
          <p:nvSpPr>
            <p:cNvPr id="2083" name="Text Box 1094"/>
            <p:cNvSpPr txBox="1"/>
            <p:nvPr/>
          </p:nvSpPr>
          <p:spPr>
            <a:xfrm>
              <a:off x="3061" y="2568"/>
              <a:ext cx="8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rPr>
                <a:t>自由度：</a:t>
              </a:r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2084" name="Object 1113"/>
            <p:cNvGraphicFramePr>
              <a:graphicFrameLocks noChangeAspect="1"/>
            </p:cNvGraphicFramePr>
            <p:nvPr/>
          </p:nvGraphicFramePr>
          <p:xfrm>
            <a:off x="3833" y="2590"/>
            <a:ext cx="1248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" r:id="rId19" imgW="2082800" imgH="368300" progId="Equation.3">
                    <p:embed/>
                  </p:oleObj>
                </mc:Choice>
                <mc:Fallback>
                  <p:oleObj name="" r:id="rId19" imgW="2082800" imgH="368300" progId="Equation.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33" y="2590"/>
                          <a:ext cx="1248" cy="2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6"/>
          <p:cNvGrpSpPr/>
          <p:nvPr/>
        </p:nvGrpSpPr>
        <p:grpSpPr>
          <a:xfrm>
            <a:off x="312738" y="68263"/>
            <a:ext cx="5195887" cy="1776412"/>
            <a:chOff x="197" y="101"/>
            <a:chExt cx="3273" cy="1119"/>
          </a:xfrm>
        </p:grpSpPr>
        <p:graphicFrame>
          <p:nvGraphicFramePr>
            <p:cNvPr id="3074" name="Object 57"/>
            <p:cNvGraphicFramePr>
              <a:graphicFrameLocks noChangeAspect="1"/>
            </p:cNvGraphicFramePr>
            <p:nvPr/>
          </p:nvGraphicFramePr>
          <p:xfrm>
            <a:off x="1162" y="101"/>
            <a:ext cx="2308" cy="1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1473200" imgH="685800" progId="Equation.3">
                    <p:embed/>
                  </p:oleObj>
                </mc:Choice>
                <mc:Fallback>
                  <p:oleObj name="" r:id="rId1" imgW="1473200" imgH="685800" progId="Equation.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62" y="101"/>
                          <a:ext cx="2308" cy="11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5" name="Text Box 58"/>
            <p:cNvSpPr txBox="1"/>
            <p:nvPr/>
          </p:nvSpPr>
          <p:spPr>
            <a:xfrm>
              <a:off x="197" y="493"/>
              <a:ext cx="10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求平均值：</a:t>
              </a:r>
              <a:endPara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4" name="Group 59"/>
          <p:cNvGrpSpPr/>
          <p:nvPr/>
        </p:nvGrpSpPr>
        <p:grpSpPr>
          <a:xfrm>
            <a:off x="179388" y="1695450"/>
            <a:ext cx="7848600" cy="1804988"/>
            <a:chOff x="68" y="502"/>
            <a:chExt cx="4944" cy="1137"/>
          </a:xfrm>
        </p:grpSpPr>
        <p:grpSp>
          <p:nvGrpSpPr>
            <p:cNvPr id="3077" name="Group 60"/>
            <p:cNvGrpSpPr/>
            <p:nvPr/>
          </p:nvGrpSpPr>
          <p:grpSpPr>
            <a:xfrm>
              <a:off x="68" y="527"/>
              <a:ext cx="1364" cy="1075"/>
              <a:chOff x="1066" y="618"/>
              <a:chExt cx="1364" cy="1075"/>
            </a:xfrm>
          </p:grpSpPr>
          <p:sp>
            <p:nvSpPr>
              <p:cNvPr id="3078" name="Text Box 61"/>
              <p:cNvSpPr txBox="1"/>
              <p:nvPr/>
            </p:nvSpPr>
            <p:spPr>
              <a:xfrm>
                <a:off x="1156" y="618"/>
                <a:ext cx="127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r>
                  <a:rPr lang="zh-CN" altLang="en-US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最概然速率：</a:t>
                </a:r>
                <a:endParaRPr lang="zh-CN" altLang="en-US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3079" name="Object 62"/>
              <p:cNvGraphicFramePr>
                <a:graphicFrameLocks noChangeAspect="1"/>
              </p:cNvGraphicFramePr>
              <p:nvPr/>
            </p:nvGraphicFramePr>
            <p:xfrm>
              <a:off x="1066" y="845"/>
              <a:ext cx="1302" cy="8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" name="" r:id="rId3" imgW="1016000" imgH="660400" progId="Equation.3">
                      <p:embed/>
                    </p:oleObj>
                  </mc:Choice>
                  <mc:Fallback>
                    <p:oleObj name="" r:id="rId3" imgW="1016000" imgH="660400" progId="Equation.3">
                      <p:embed/>
                      <p:pic>
                        <p:nvPicPr>
                          <p:cNvPr id="0" name="图片 5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066" y="845"/>
                            <a:ext cx="1302" cy="84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80" name="Group 63"/>
            <p:cNvGrpSpPr/>
            <p:nvPr/>
          </p:nvGrpSpPr>
          <p:grpSpPr>
            <a:xfrm>
              <a:off x="1701" y="527"/>
              <a:ext cx="1452" cy="1112"/>
              <a:chOff x="3651" y="1071"/>
              <a:chExt cx="1452" cy="1112"/>
            </a:xfrm>
          </p:grpSpPr>
          <p:sp>
            <p:nvSpPr>
              <p:cNvPr id="3081" name="Text Box 64"/>
              <p:cNvSpPr txBox="1"/>
              <p:nvPr/>
            </p:nvSpPr>
            <p:spPr>
              <a:xfrm>
                <a:off x="3787" y="1071"/>
                <a:ext cx="1316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平均速率：</a:t>
                </a: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3082" name="Object 65"/>
              <p:cNvGraphicFramePr>
                <a:graphicFrameLocks noChangeAspect="1"/>
              </p:cNvGraphicFramePr>
              <p:nvPr/>
            </p:nvGraphicFramePr>
            <p:xfrm>
              <a:off x="3651" y="1344"/>
              <a:ext cx="1452" cy="8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" r:id="rId5" imgW="711200" imgH="495300" progId="Equation.3">
                      <p:embed/>
                    </p:oleObj>
                  </mc:Choice>
                  <mc:Fallback>
                    <p:oleObj name="" r:id="rId5" imgW="711200" imgH="495300" progId="Equation.3">
                      <p:embed/>
                      <p:pic>
                        <p:nvPicPr>
                          <p:cNvPr id="0" name="图片 9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651" y="1344"/>
                            <a:ext cx="1452" cy="83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83" name="Group 66"/>
            <p:cNvGrpSpPr/>
            <p:nvPr/>
          </p:nvGrpSpPr>
          <p:grpSpPr>
            <a:xfrm>
              <a:off x="3651" y="502"/>
              <a:ext cx="1361" cy="1114"/>
              <a:chOff x="1092" y="1979"/>
              <a:chExt cx="1361" cy="1114"/>
            </a:xfrm>
          </p:grpSpPr>
          <p:sp>
            <p:nvSpPr>
              <p:cNvPr id="3084" name="Text Box 67"/>
              <p:cNvSpPr txBox="1"/>
              <p:nvPr/>
            </p:nvSpPr>
            <p:spPr>
              <a:xfrm>
                <a:off x="1156" y="1979"/>
                <a:ext cx="127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方均根速率：</a:t>
                </a: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3085" name="Object 68"/>
              <p:cNvGraphicFramePr>
                <a:graphicFrameLocks noChangeAspect="1"/>
              </p:cNvGraphicFramePr>
              <p:nvPr/>
            </p:nvGraphicFramePr>
            <p:xfrm>
              <a:off x="1092" y="2205"/>
              <a:ext cx="1361" cy="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" r:id="rId7" imgW="862965" imgH="495300" progId="Equation.3">
                      <p:embed/>
                    </p:oleObj>
                  </mc:Choice>
                  <mc:Fallback>
                    <p:oleObj name="" r:id="rId7" imgW="862965" imgH="495300" progId="Equation.3">
                      <p:embed/>
                      <p:pic>
                        <p:nvPicPr>
                          <p:cNvPr id="0" name="图片 4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092" y="2205"/>
                            <a:ext cx="1361" cy="8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8" name="Group 129"/>
          <p:cNvGrpSpPr/>
          <p:nvPr/>
        </p:nvGrpSpPr>
        <p:grpSpPr>
          <a:xfrm>
            <a:off x="179388" y="3408363"/>
            <a:ext cx="3095625" cy="1052512"/>
            <a:chOff x="113" y="2147"/>
            <a:chExt cx="1950" cy="663"/>
          </a:xfrm>
        </p:grpSpPr>
        <p:graphicFrame>
          <p:nvGraphicFramePr>
            <p:cNvPr id="3087" name="Object 71"/>
            <p:cNvGraphicFramePr>
              <a:graphicFrameLocks noChangeAspect="1"/>
            </p:cNvGraphicFramePr>
            <p:nvPr/>
          </p:nvGraphicFramePr>
          <p:xfrm>
            <a:off x="204" y="2432"/>
            <a:ext cx="1681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9" imgW="901065" imgH="215900" progId="Equation.3">
                    <p:embed/>
                  </p:oleObj>
                </mc:Choice>
                <mc:Fallback>
                  <p:oleObj name="" r:id="rId9" imgW="901065" imgH="215900" progId="Equation.3">
                    <p:embed/>
                    <p:pic>
                      <p:nvPicPr>
                        <p:cNvPr id="0" name="图片 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04" y="2432"/>
                          <a:ext cx="1681" cy="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8" name="Text Box 72"/>
            <p:cNvSpPr txBox="1"/>
            <p:nvPr/>
          </p:nvSpPr>
          <p:spPr>
            <a:xfrm>
              <a:off x="113" y="2147"/>
              <a:ext cx="195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6</a:t>
              </a: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）平均碰撞频率：</a:t>
              </a:r>
              <a:endPara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0" name="Group 130"/>
          <p:cNvGrpSpPr/>
          <p:nvPr/>
        </p:nvGrpSpPr>
        <p:grpSpPr>
          <a:xfrm>
            <a:off x="4643438" y="3429000"/>
            <a:ext cx="2659062" cy="1463675"/>
            <a:chOff x="2925" y="2160"/>
            <a:chExt cx="1675" cy="922"/>
          </a:xfrm>
        </p:grpSpPr>
        <p:sp>
          <p:nvSpPr>
            <p:cNvPr id="3090" name="Rectangle 74"/>
            <p:cNvSpPr/>
            <p:nvPr/>
          </p:nvSpPr>
          <p:spPr>
            <a:xfrm>
              <a:off x="2925" y="2160"/>
              <a:ext cx="167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7</a:t>
              </a: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）平均自由程：</a:t>
              </a:r>
              <a:endPara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3091" name="Object 75"/>
            <p:cNvGraphicFramePr>
              <a:graphicFrameLocks noChangeAspect="1"/>
            </p:cNvGraphicFramePr>
            <p:nvPr/>
          </p:nvGraphicFramePr>
          <p:xfrm>
            <a:off x="3016" y="2341"/>
            <a:ext cx="1407" cy="7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1" imgW="888365" imgH="444500" progId="Equation.3">
                    <p:embed/>
                  </p:oleObj>
                </mc:Choice>
                <mc:Fallback>
                  <p:oleObj name="" r:id="rId11" imgW="888365" imgH="444500" progId="Equation.3">
                    <p:embed/>
                    <p:pic>
                      <p:nvPicPr>
                        <p:cNvPr id="0" name="图片 1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016" y="2341"/>
                          <a:ext cx="1407" cy="7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397" name="Text Box 77"/>
          <p:cNvSpPr txBox="1"/>
          <p:nvPr/>
        </p:nvSpPr>
        <p:spPr>
          <a:xfrm>
            <a:off x="107950" y="4422775"/>
            <a:ext cx="37338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10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章  热力学基础</a:t>
            </a:r>
            <a:endParaRPr lang="zh-CN" altLang="en-US" sz="2800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12" name="Group 137"/>
          <p:cNvGrpSpPr/>
          <p:nvPr/>
        </p:nvGrpSpPr>
        <p:grpSpPr>
          <a:xfrm>
            <a:off x="34925" y="4714875"/>
            <a:ext cx="8562975" cy="946150"/>
            <a:chOff x="22" y="2970"/>
            <a:chExt cx="5394" cy="596"/>
          </a:xfrm>
        </p:grpSpPr>
        <p:grpSp>
          <p:nvGrpSpPr>
            <p:cNvPr id="3094" name="Group 132"/>
            <p:cNvGrpSpPr/>
            <p:nvPr/>
          </p:nvGrpSpPr>
          <p:grpSpPr>
            <a:xfrm>
              <a:off x="22" y="3090"/>
              <a:ext cx="3221" cy="340"/>
              <a:chOff x="22" y="3249"/>
              <a:chExt cx="3221" cy="340"/>
            </a:xfrm>
          </p:grpSpPr>
          <p:sp>
            <p:nvSpPr>
              <p:cNvPr id="56412" name="Text Box 92"/>
              <p:cNvSpPr txBox="1">
                <a:spLocks noChangeArrowheads="1"/>
              </p:cNvSpPr>
              <p:nvPr/>
            </p:nvSpPr>
            <p:spPr bwMode="auto">
              <a:xfrm>
                <a:off x="22" y="3249"/>
                <a:ext cx="222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1" lang="zh-CN" altLang="en-US" kern="1200" cap="none" spc="0" normalizeH="0" baseline="0" noProof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kumimoji="1" lang="en-US" altLang="zh-CN" kern="1200" cap="none" spc="0" normalizeH="0" baseline="0" noProof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1" lang="zh-CN" altLang="en-US" kern="1200" cap="none" spc="0" normalizeH="0" baseline="0" noProof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）热力学第一定律：</a:t>
                </a:r>
                <a:r>
                  <a:rPr kumimoji="1" lang="zh-CN" altLang="en-US" kern="1200" cap="none" spc="0" normalizeH="0" baseline="0" noProof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 </a:t>
                </a:r>
                <a:endParaRPr kumimoji="1" lang="zh-CN" altLang="en-US" b="0" kern="1200" cap="none" spc="0" normalizeH="0" baseline="0" noProof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3096" name="Object 95"/>
              <p:cNvGraphicFramePr>
                <a:graphicFrameLocks noChangeAspect="1"/>
              </p:cNvGraphicFramePr>
              <p:nvPr/>
            </p:nvGraphicFramePr>
            <p:xfrm>
              <a:off x="2012" y="3249"/>
              <a:ext cx="1231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" name="" r:id="rId13" imgW="774065" imgH="203200" progId="Equation.3">
                      <p:embed/>
                    </p:oleObj>
                  </mc:Choice>
                  <mc:Fallback>
                    <p:oleObj name="" r:id="rId13" imgW="774065" imgH="203200" progId="Equation.3">
                      <p:embed/>
                      <p:pic>
                        <p:nvPicPr>
                          <p:cNvPr id="0" name="图片 14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012" y="3249"/>
                            <a:ext cx="1231" cy="34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97" name="Group 131"/>
            <p:cNvGrpSpPr/>
            <p:nvPr/>
          </p:nvGrpSpPr>
          <p:grpSpPr>
            <a:xfrm>
              <a:off x="3638" y="2970"/>
              <a:ext cx="1778" cy="596"/>
              <a:chOff x="3638" y="3113"/>
              <a:chExt cx="1778" cy="596"/>
            </a:xfrm>
          </p:grpSpPr>
          <p:graphicFrame>
            <p:nvGraphicFramePr>
              <p:cNvPr id="3098" name="Object 89"/>
              <p:cNvGraphicFramePr>
                <a:graphicFrameLocks noChangeAspect="1"/>
              </p:cNvGraphicFramePr>
              <p:nvPr/>
            </p:nvGraphicFramePr>
            <p:xfrm>
              <a:off x="4199" y="3113"/>
              <a:ext cx="1217" cy="5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" name="" r:id="rId15" imgW="786765" imgH="355600" progId="Equation.3">
                      <p:embed/>
                    </p:oleObj>
                  </mc:Choice>
                  <mc:Fallback>
                    <p:oleObj name="" r:id="rId15" imgW="786765" imgH="355600" progId="Equation.3">
                      <p:embed/>
                      <p:pic>
                        <p:nvPicPr>
                          <p:cNvPr id="0" name="图片 3106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4199" y="3113"/>
                            <a:ext cx="1217" cy="59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99" name="Text Box 96"/>
              <p:cNvSpPr txBox="1"/>
              <p:nvPr/>
            </p:nvSpPr>
            <p:spPr>
              <a:xfrm>
                <a:off x="3638" y="3249"/>
                <a:ext cx="69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作功：</a:t>
                </a:r>
                <a:endPara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5" name="Group 145"/>
          <p:cNvGrpSpPr/>
          <p:nvPr/>
        </p:nvGrpSpPr>
        <p:grpSpPr>
          <a:xfrm>
            <a:off x="34925" y="5421313"/>
            <a:ext cx="3543300" cy="528637"/>
            <a:chOff x="22" y="3415"/>
            <a:chExt cx="2232" cy="333"/>
          </a:xfrm>
        </p:grpSpPr>
        <p:sp>
          <p:nvSpPr>
            <p:cNvPr id="3101" name="Text Box 138"/>
            <p:cNvSpPr txBox="1"/>
            <p:nvPr/>
          </p:nvSpPr>
          <p:spPr>
            <a:xfrm>
              <a:off x="22" y="3430"/>
              <a:ext cx="208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）等容过程</a:t>
              </a:r>
              <a:r>
                <a: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:</a:t>
              </a:r>
              <a:endPara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3102" name="Object 140"/>
            <p:cNvGraphicFramePr>
              <a:graphicFrameLocks noChangeAspect="1"/>
            </p:cNvGraphicFramePr>
            <p:nvPr/>
          </p:nvGraphicFramePr>
          <p:xfrm>
            <a:off x="1383" y="3415"/>
            <a:ext cx="871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7" imgW="457200" imgH="177800" progId="Equation.3">
                    <p:embed/>
                  </p:oleObj>
                </mc:Choice>
                <mc:Fallback>
                  <p:oleObj name="" r:id="rId17" imgW="457200" imgH="177800" progId="Equation.3">
                    <p:embed/>
                    <p:pic>
                      <p:nvPicPr>
                        <p:cNvPr id="0" name="图片 1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383" y="3415"/>
                          <a:ext cx="871" cy="3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46"/>
          <p:cNvGrpSpPr/>
          <p:nvPr/>
        </p:nvGrpSpPr>
        <p:grpSpPr>
          <a:xfrm>
            <a:off x="250825" y="5661025"/>
            <a:ext cx="6481763" cy="1146175"/>
            <a:chOff x="158" y="3566"/>
            <a:chExt cx="4083" cy="722"/>
          </a:xfrm>
        </p:grpSpPr>
        <p:graphicFrame>
          <p:nvGraphicFramePr>
            <p:cNvPr id="3104" name="Object 142"/>
            <p:cNvGraphicFramePr>
              <a:graphicFrameLocks noChangeAspect="1"/>
            </p:cNvGraphicFramePr>
            <p:nvPr/>
          </p:nvGraphicFramePr>
          <p:xfrm>
            <a:off x="158" y="3749"/>
            <a:ext cx="258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" r:id="rId19" imgW="1422400" imgH="241300" progId="Equation.3">
                    <p:embed/>
                  </p:oleObj>
                </mc:Choice>
                <mc:Fallback>
                  <p:oleObj name="" r:id="rId19" imgW="1422400" imgH="241300" progId="Equation.3">
                    <p:embed/>
                    <p:pic>
                      <p:nvPicPr>
                        <p:cNvPr id="0" name="图片 3107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58" y="3749"/>
                          <a:ext cx="2586" cy="4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05" name="Object 143"/>
            <p:cNvGraphicFramePr>
              <a:graphicFrameLocks noChangeAspect="1"/>
            </p:cNvGraphicFramePr>
            <p:nvPr/>
          </p:nvGraphicFramePr>
          <p:xfrm>
            <a:off x="3152" y="3566"/>
            <a:ext cx="1089" cy="7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21" imgW="723900" imgH="406400" progId="Equation.3">
                    <p:embed/>
                  </p:oleObj>
                </mc:Choice>
                <mc:Fallback>
                  <p:oleObj name="" r:id="rId21" imgW="723900" imgH="406400" progId="Equation.3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152" y="3566"/>
                          <a:ext cx="1089" cy="7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9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22" name="Object 22"/>
          <p:cNvGraphicFramePr>
            <a:graphicFrameLocks noChangeAspect="1"/>
          </p:cNvGraphicFramePr>
          <p:nvPr/>
        </p:nvGraphicFramePr>
        <p:xfrm>
          <a:off x="250825" y="1484313"/>
          <a:ext cx="871378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2895600" imgH="241300" progId="Equation.3">
                  <p:embed/>
                </p:oleObj>
              </mc:Choice>
              <mc:Fallback>
                <p:oleObj name="" r:id="rId1" imgW="2895600" imgH="2413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484313"/>
                        <a:ext cx="8713788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87"/>
          <p:cNvGrpSpPr/>
          <p:nvPr/>
        </p:nvGrpSpPr>
        <p:grpSpPr>
          <a:xfrm>
            <a:off x="107950" y="585788"/>
            <a:ext cx="7367588" cy="971550"/>
            <a:chOff x="68" y="369"/>
            <a:chExt cx="4641" cy="612"/>
          </a:xfrm>
        </p:grpSpPr>
        <p:graphicFrame>
          <p:nvGraphicFramePr>
            <p:cNvPr id="4099" name="Object 19"/>
            <p:cNvGraphicFramePr>
              <a:graphicFrameLocks noChangeAspect="1"/>
            </p:cNvGraphicFramePr>
            <p:nvPr/>
          </p:nvGraphicFramePr>
          <p:xfrm>
            <a:off x="1474" y="369"/>
            <a:ext cx="3235" cy="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1828800" imgH="330200" progId="Equation.3">
                    <p:embed/>
                  </p:oleObj>
                </mc:Choice>
                <mc:Fallback>
                  <p:oleObj name="" r:id="rId3" imgW="1828800" imgH="330200" progId="Equation.3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74" y="369"/>
                          <a:ext cx="3235" cy="6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0" name="Text Box 31"/>
            <p:cNvSpPr txBox="1"/>
            <p:nvPr/>
          </p:nvSpPr>
          <p:spPr>
            <a:xfrm>
              <a:off x="68" y="511"/>
              <a:ext cx="176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3</a:t>
              </a: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）等压过程：</a:t>
              </a:r>
              <a:endPara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5" name="Group 45"/>
          <p:cNvGrpSpPr/>
          <p:nvPr/>
        </p:nvGrpSpPr>
        <p:grpSpPr>
          <a:xfrm>
            <a:off x="250825" y="115888"/>
            <a:ext cx="6570663" cy="655637"/>
            <a:chOff x="147" y="2881"/>
            <a:chExt cx="4139" cy="413"/>
          </a:xfrm>
        </p:grpSpPr>
        <p:graphicFrame>
          <p:nvGraphicFramePr>
            <p:cNvPr id="4102" name="Object 46"/>
            <p:cNvGraphicFramePr>
              <a:graphicFrameLocks noChangeAspect="1"/>
            </p:cNvGraphicFramePr>
            <p:nvPr/>
          </p:nvGraphicFramePr>
          <p:xfrm>
            <a:off x="2409" y="2881"/>
            <a:ext cx="1877" cy="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5" imgW="965200" imgH="241300" progId="Equation.3">
                    <p:embed/>
                  </p:oleObj>
                </mc:Choice>
                <mc:Fallback>
                  <p:oleObj name="" r:id="rId5" imgW="965200" imgH="241300" progId="Equation.3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409" y="2881"/>
                          <a:ext cx="1877" cy="4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3" name="Text Box 47"/>
            <p:cNvSpPr txBox="1"/>
            <p:nvPr/>
          </p:nvSpPr>
          <p:spPr>
            <a:xfrm>
              <a:off x="147" y="2886"/>
              <a:ext cx="268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lstStyle/>
            <a:p>
              <a:pPr defTabSz="762000" eaLnBrk="0" hangingPunct="0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内能增量只由温度差确定：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7" name="Group 88"/>
          <p:cNvGrpSpPr/>
          <p:nvPr/>
        </p:nvGrpSpPr>
        <p:grpSpPr>
          <a:xfrm>
            <a:off x="1187450" y="1989138"/>
            <a:ext cx="6264275" cy="1216025"/>
            <a:chOff x="748" y="1253"/>
            <a:chExt cx="3946" cy="766"/>
          </a:xfrm>
        </p:grpSpPr>
        <p:grpSp>
          <p:nvGrpSpPr>
            <p:cNvPr id="4105" name="Group 52"/>
            <p:cNvGrpSpPr/>
            <p:nvPr/>
          </p:nvGrpSpPr>
          <p:grpSpPr>
            <a:xfrm>
              <a:off x="2471" y="1253"/>
              <a:ext cx="2223" cy="766"/>
              <a:chOff x="2925" y="1888"/>
              <a:chExt cx="2223" cy="766"/>
            </a:xfrm>
          </p:grpSpPr>
          <p:graphicFrame>
            <p:nvGraphicFramePr>
              <p:cNvPr id="4106" name="Object 28"/>
              <p:cNvGraphicFramePr>
                <a:graphicFrameLocks noChangeAspect="1"/>
              </p:cNvGraphicFramePr>
              <p:nvPr/>
            </p:nvGraphicFramePr>
            <p:xfrm>
              <a:off x="3792" y="1888"/>
              <a:ext cx="1356" cy="7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" r:id="rId7" imgW="862965" imgH="469900" progId="Equation.3">
                      <p:embed/>
                    </p:oleObj>
                  </mc:Choice>
                  <mc:Fallback>
                    <p:oleObj name="" r:id="rId7" imgW="862965" imgH="469900" progId="Equation.3">
                      <p:embed/>
                      <p:pic>
                        <p:nvPicPr>
                          <p:cNvPr id="0" name="图片 310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792" y="1888"/>
                            <a:ext cx="1356" cy="76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07" name="Text Box 29"/>
              <p:cNvSpPr txBox="1"/>
              <p:nvPr/>
            </p:nvSpPr>
            <p:spPr>
              <a:xfrm>
                <a:off x="2925" y="2121"/>
                <a:ext cx="1082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pPr defTabSz="762000" eaLnBrk="0" hangingPunct="0"/>
                <a:r>
                  <a:rPr lang="en-US" altLang="zh-CN" dirty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  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热容比：</a:t>
                </a:r>
                <a:endPara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p:grpSp>
        <p:graphicFrame>
          <p:nvGraphicFramePr>
            <p:cNvPr id="4108" name="Object 51"/>
            <p:cNvGraphicFramePr>
              <a:graphicFrameLocks noChangeAspect="1"/>
            </p:cNvGraphicFramePr>
            <p:nvPr/>
          </p:nvGraphicFramePr>
          <p:xfrm>
            <a:off x="748" y="1447"/>
            <a:ext cx="1479" cy="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9" imgW="1028065" imgH="241300" progId="Equation.3">
                    <p:embed/>
                  </p:oleObj>
                </mc:Choice>
                <mc:Fallback>
                  <p:oleObj name="" r:id="rId9" imgW="1028065" imgH="241300" progId="Equation.3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48" y="1447"/>
                          <a:ext cx="1479" cy="4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66"/>
          <p:cNvGrpSpPr/>
          <p:nvPr/>
        </p:nvGrpSpPr>
        <p:grpSpPr>
          <a:xfrm>
            <a:off x="96838" y="2997200"/>
            <a:ext cx="3538537" cy="500063"/>
            <a:chOff x="68" y="2115"/>
            <a:chExt cx="2229" cy="315"/>
          </a:xfrm>
        </p:grpSpPr>
        <p:sp>
          <p:nvSpPr>
            <p:cNvPr id="4110" name="Text Box 54"/>
            <p:cNvSpPr txBox="1"/>
            <p:nvPr/>
          </p:nvSpPr>
          <p:spPr>
            <a:xfrm>
              <a:off x="68" y="2120"/>
              <a:ext cx="18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solidFill>
                    <a:srgbClr val="3333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3333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4</a:t>
              </a:r>
              <a:r>
                <a:rPr lang="zh-CN" altLang="en-US" dirty="0">
                  <a:solidFill>
                    <a:srgbClr val="3333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）等温过程：</a:t>
              </a:r>
              <a:endParaRPr lang="zh-CN" altLang="en-US" b="0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4111" name="Object 59"/>
            <p:cNvGraphicFramePr>
              <a:graphicFrameLocks noChangeAspect="1"/>
            </p:cNvGraphicFramePr>
            <p:nvPr/>
          </p:nvGraphicFramePr>
          <p:xfrm>
            <a:off x="1474" y="2115"/>
            <a:ext cx="823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1" imgW="481965" imgH="177800" progId="Equation.3">
                    <p:embed/>
                  </p:oleObj>
                </mc:Choice>
                <mc:Fallback>
                  <p:oleObj name="" r:id="rId11" imgW="481965" imgH="177800" progId="Equation.3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474" y="2115"/>
                          <a:ext cx="823" cy="3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864" name="Object 64"/>
          <p:cNvGraphicFramePr>
            <a:graphicFrameLocks noChangeAspect="1"/>
          </p:cNvGraphicFramePr>
          <p:nvPr/>
        </p:nvGraphicFramePr>
        <p:xfrm>
          <a:off x="309563" y="3375025"/>
          <a:ext cx="6134100" cy="127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3" imgW="2057400" imgH="444500" progId="Equation.3">
                  <p:embed/>
                </p:oleObj>
              </mc:Choice>
              <mc:Fallback>
                <p:oleObj name="" r:id="rId13" imgW="2057400" imgH="4445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9563" y="3375025"/>
                        <a:ext cx="6134100" cy="1277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78"/>
          <p:cNvGrpSpPr/>
          <p:nvPr/>
        </p:nvGrpSpPr>
        <p:grpSpPr>
          <a:xfrm>
            <a:off x="107950" y="4503738"/>
            <a:ext cx="6696075" cy="581025"/>
            <a:chOff x="68" y="2701"/>
            <a:chExt cx="4218" cy="366"/>
          </a:xfrm>
        </p:grpSpPr>
        <p:sp>
          <p:nvSpPr>
            <p:cNvPr id="4114" name="Rectangle 68"/>
            <p:cNvSpPr/>
            <p:nvPr/>
          </p:nvSpPr>
          <p:spPr>
            <a:xfrm>
              <a:off x="68" y="2734"/>
              <a:ext cx="217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）准静态绝热过程：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4115" name="Object 77"/>
            <p:cNvGraphicFramePr>
              <a:graphicFrameLocks noChangeAspect="1"/>
            </p:cNvGraphicFramePr>
            <p:nvPr/>
          </p:nvGraphicFramePr>
          <p:xfrm>
            <a:off x="2064" y="2701"/>
            <a:ext cx="2222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5" imgW="1384300" imgH="203200" progId="Equation.3">
                    <p:embed/>
                  </p:oleObj>
                </mc:Choice>
                <mc:Fallback>
                  <p:oleObj name="" r:id="rId15" imgW="1384300" imgH="203200" progId="Equation.3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064" y="2701"/>
                          <a:ext cx="2222" cy="3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86"/>
          <p:cNvGrpSpPr/>
          <p:nvPr/>
        </p:nvGrpSpPr>
        <p:grpSpPr>
          <a:xfrm>
            <a:off x="373063" y="5013325"/>
            <a:ext cx="7943850" cy="720725"/>
            <a:chOff x="235" y="3067"/>
            <a:chExt cx="5004" cy="454"/>
          </a:xfrm>
        </p:grpSpPr>
        <p:grpSp>
          <p:nvGrpSpPr>
            <p:cNvPr id="4117" name="Group 69"/>
            <p:cNvGrpSpPr/>
            <p:nvPr/>
          </p:nvGrpSpPr>
          <p:grpSpPr>
            <a:xfrm>
              <a:off x="235" y="3067"/>
              <a:ext cx="2055" cy="410"/>
              <a:chOff x="2736" y="2278"/>
              <a:chExt cx="2055" cy="410"/>
            </a:xfrm>
          </p:grpSpPr>
          <p:graphicFrame>
            <p:nvGraphicFramePr>
              <p:cNvPr id="4118" name="Object 70"/>
              <p:cNvGraphicFramePr/>
              <p:nvPr/>
            </p:nvGraphicFramePr>
            <p:xfrm>
              <a:off x="3696" y="2278"/>
              <a:ext cx="1095" cy="4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" name="" r:id="rId17" imgW="863600" imgH="304800" progId="Equation.3">
                      <p:embed/>
                    </p:oleObj>
                  </mc:Choice>
                  <mc:Fallback>
                    <p:oleObj name="" r:id="rId17" imgW="863600" imgH="304800" progId="Equation.3">
                      <p:embed/>
                      <p:pic>
                        <p:nvPicPr>
                          <p:cNvPr id="0" name="图片 3103"/>
                          <p:cNvPicPr/>
                          <p:nvPr/>
                        </p:nvPicPr>
                        <p:blipFill>
                          <a:blip r:embed="rId18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696" y="2278"/>
                            <a:ext cx="1095" cy="41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19" name="Text Box 71"/>
              <p:cNvSpPr txBox="1"/>
              <p:nvPr/>
            </p:nvSpPr>
            <p:spPr>
              <a:xfrm>
                <a:off x="2736" y="2352"/>
                <a:ext cx="1200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r>
                  <a:rPr lang="zh-CN" altLang="en-US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泊松方程：</a:t>
                </a:r>
                <a:endParaRPr lang="zh-CN" altLang="en-US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p:grpSp>
        <p:graphicFrame>
          <p:nvGraphicFramePr>
            <p:cNvPr id="4120" name="Object 80"/>
            <p:cNvGraphicFramePr/>
            <p:nvPr/>
          </p:nvGraphicFramePr>
          <p:xfrm>
            <a:off x="2773" y="3080"/>
            <a:ext cx="2466" cy="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19" imgW="1447800" imgH="241300" progId="Equation.3">
                    <p:embed/>
                  </p:oleObj>
                </mc:Choice>
                <mc:Fallback>
                  <p:oleObj name="" r:id="rId19" imgW="1447800" imgH="241300" progId="Equation.3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773" y="3080"/>
                          <a:ext cx="2466" cy="4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885" name="Object 85"/>
          <p:cNvGraphicFramePr>
            <a:graphicFrameLocks noChangeAspect="1"/>
          </p:cNvGraphicFramePr>
          <p:nvPr/>
        </p:nvGraphicFramePr>
        <p:xfrm>
          <a:off x="1873250" y="5556250"/>
          <a:ext cx="424973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21" imgW="1459865" imgH="431800" progId="Equation.3">
                  <p:embed/>
                </p:oleObj>
              </mc:Choice>
              <mc:Fallback>
                <p:oleObj name="" r:id="rId21" imgW="1459865" imgH="4318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873250" y="5556250"/>
                        <a:ext cx="4249738" cy="1257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/>
          <p:nvPr/>
        </p:nvGrpSpPr>
        <p:grpSpPr>
          <a:xfrm>
            <a:off x="5508625" y="2814638"/>
            <a:ext cx="3427413" cy="2198687"/>
            <a:chOff x="3295" y="1773"/>
            <a:chExt cx="2159" cy="1385"/>
          </a:xfrm>
        </p:grpSpPr>
        <p:sp>
          <p:nvSpPr>
            <p:cNvPr id="5122" name="AutoShape 35"/>
            <p:cNvSpPr/>
            <p:nvPr/>
          </p:nvSpPr>
          <p:spPr>
            <a:xfrm>
              <a:off x="3295" y="2137"/>
              <a:ext cx="96" cy="576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3" name="Text Box 36"/>
            <p:cNvSpPr txBox="1"/>
            <p:nvPr/>
          </p:nvSpPr>
          <p:spPr>
            <a:xfrm>
              <a:off x="3375" y="1981"/>
              <a:ext cx="10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卡诺热机：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4" name="Text Box 37"/>
            <p:cNvSpPr txBox="1"/>
            <p:nvPr/>
          </p:nvSpPr>
          <p:spPr>
            <a:xfrm>
              <a:off x="3379" y="2607"/>
              <a:ext cx="10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卡诺致冷：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125" name="Object 38"/>
            <p:cNvGraphicFramePr>
              <a:graphicFrameLocks noChangeAspect="1"/>
            </p:cNvGraphicFramePr>
            <p:nvPr/>
          </p:nvGraphicFramePr>
          <p:xfrm>
            <a:off x="4286" y="1773"/>
            <a:ext cx="1089" cy="7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660400" imgH="444500" progId="Equation.3">
                    <p:embed/>
                  </p:oleObj>
                </mc:Choice>
                <mc:Fallback>
                  <p:oleObj name="" r:id="rId1" imgW="660400" imgH="444500" progId="Equation.3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286" y="1773"/>
                          <a:ext cx="1089" cy="7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6" name="Object 39"/>
            <p:cNvGraphicFramePr>
              <a:graphicFrameLocks noChangeAspect="1"/>
            </p:cNvGraphicFramePr>
            <p:nvPr/>
          </p:nvGraphicFramePr>
          <p:xfrm>
            <a:off x="4286" y="2424"/>
            <a:ext cx="1168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748665" imgH="444500" progId="Equation.3">
                    <p:embed/>
                  </p:oleObj>
                </mc:Choice>
                <mc:Fallback>
                  <p:oleObj name="" r:id="rId3" imgW="748665" imgH="444500" progId="Equation.3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86" y="2424"/>
                          <a:ext cx="1168" cy="7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06"/>
          <p:cNvGrpSpPr/>
          <p:nvPr/>
        </p:nvGrpSpPr>
        <p:grpSpPr>
          <a:xfrm>
            <a:off x="0" y="44450"/>
            <a:ext cx="8604250" cy="1223963"/>
            <a:chOff x="0" y="28"/>
            <a:chExt cx="5420" cy="771"/>
          </a:xfrm>
        </p:grpSpPr>
        <p:sp>
          <p:nvSpPr>
            <p:cNvPr id="5128" name="Text Box 76"/>
            <p:cNvSpPr txBox="1"/>
            <p:nvPr/>
          </p:nvSpPr>
          <p:spPr>
            <a:xfrm>
              <a:off x="0" y="28"/>
              <a:ext cx="469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solidFill>
                    <a:srgbClr val="3333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3333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6</a:t>
              </a:r>
              <a:r>
                <a:rPr lang="zh-CN" altLang="en-US" dirty="0">
                  <a:solidFill>
                    <a:srgbClr val="3333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）非准静态绝热过程（绝热自由膨胀）：</a:t>
              </a:r>
              <a:endParaRPr lang="zh-CN" altLang="en-US" dirty="0">
                <a:solidFill>
                  <a:srgbClr val="3333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5129" name="Object 93"/>
            <p:cNvGraphicFramePr>
              <a:graphicFrameLocks noChangeAspect="1"/>
            </p:cNvGraphicFramePr>
            <p:nvPr/>
          </p:nvGraphicFramePr>
          <p:xfrm>
            <a:off x="431" y="258"/>
            <a:ext cx="4201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5" imgW="2362200" imgH="203200" progId="Equation.3">
                    <p:embed/>
                  </p:oleObj>
                </mc:Choice>
                <mc:Fallback>
                  <p:oleObj name="" r:id="rId5" imgW="2362200" imgH="203200" progId="Equation.3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1" y="258"/>
                          <a:ext cx="4201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0" name="Text Box 98"/>
            <p:cNvSpPr txBox="1"/>
            <p:nvPr/>
          </p:nvSpPr>
          <p:spPr>
            <a:xfrm>
              <a:off x="158" y="511"/>
              <a:ext cx="526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不是准静态等温过程，只能用状态方程计算初、末两状态。     </a:t>
              </a:r>
              <a:endParaRPr lang="zh-CN" altLang="en-US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7" name="Group 125"/>
          <p:cNvGrpSpPr/>
          <p:nvPr/>
        </p:nvGrpSpPr>
        <p:grpSpPr>
          <a:xfrm>
            <a:off x="34925" y="1125538"/>
            <a:ext cx="7775575" cy="1511300"/>
            <a:chOff x="22" y="709"/>
            <a:chExt cx="4898" cy="952"/>
          </a:xfrm>
        </p:grpSpPr>
        <p:grpSp>
          <p:nvGrpSpPr>
            <p:cNvPr id="5132" name="Group 107"/>
            <p:cNvGrpSpPr/>
            <p:nvPr/>
          </p:nvGrpSpPr>
          <p:grpSpPr>
            <a:xfrm>
              <a:off x="295" y="984"/>
              <a:ext cx="4625" cy="677"/>
              <a:chOff x="295" y="1026"/>
              <a:chExt cx="4625" cy="677"/>
            </a:xfrm>
          </p:grpSpPr>
          <p:graphicFrame>
            <p:nvGraphicFramePr>
              <p:cNvPr id="5133" name="Object 20"/>
              <p:cNvGraphicFramePr>
                <a:graphicFrameLocks noChangeAspect="1"/>
              </p:cNvGraphicFramePr>
              <p:nvPr/>
            </p:nvGraphicFramePr>
            <p:xfrm>
              <a:off x="1791" y="1026"/>
              <a:ext cx="3129" cy="6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" r:id="rId7" imgW="2019300" imgH="406400" progId="Equation.3">
                      <p:embed/>
                    </p:oleObj>
                  </mc:Choice>
                  <mc:Fallback>
                    <p:oleObj name="" r:id="rId7" imgW="2019300" imgH="406400" progId="Equation.3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791" y="1026"/>
                            <a:ext cx="3129" cy="67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34" name="Rectangle 25"/>
              <p:cNvSpPr/>
              <p:nvPr/>
            </p:nvSpPr>
            <p:spPr>
              <a:xfrm>
                <a:off x="295" y="1253"/>
                <a:ext cx="1814" cy="2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pPr>
                  <a:lnSpc>
                    <a:spcPct val="65000"/>
                  </a:lnSpc>
                  <a:spcBef>
                    <a:spcPct val="50000"/>
                  </a:spcBef>
                  <a:buClr>
                    <a:srgbClr val="009900"/>
                  </a:buClr>
                  <a:buFont typeface="Wingdings" panose="05000000000000000000" pitchFamily="2" charset="2"/>
                </a:pPr>
                <a:r>
                  <a:rPr lang="zh-CN" altLang="en-US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多方过程的热容：</a:t>
                </a:r>
                <a:endParaRPr lang="zh-CN" altLang="zh-CN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135" name="Group 105"/>
            <p:cNvGrpSpPr/>
            <p:nvPr/>
          </p:nvGrpSpPr>
          <p:grpSpPr>
            <a:xfrm>
              <a:off x="22" y="709"/>
              <a:ext cx="2676" cy="426"/>
              <a:chOff x="22" y="754"/>
              <a:chExt cx="2676" cy="426"/>
            </a:xfrm>
          </p:grpSpPr>
          <p:grpSp>
            <p:nvGrpSpPr>
              <p:cNvPr id="5136" name="Group 101"/>
              <p:cNvGrpSpPr/>
              <p:nvPr/>
            </p:nvGrpSpPr>
            <p:grpSpPr>
              <a:xfrm>
                <a:off x="1383" y="754"/>
                <a:ext cx="1315" cy="426"/>
                <a:chOff x="3888" y="2256"/>
                <a:chExt cx="1270" cy="426"/>
              </a:xfrm>
            </p:grpSpPr>
            <p:graphicFrame>
              <p:nvGraphicFramePr>
                <p:cNvPr id="5137" name="Object 102"/>
                <p:cNvGraphicFramePr>
                  <a:graphicFrameLocks noChangeAspect="1"/>
                </p:cNvGraphicFramePr>
                <p:nvPr/>
              </p:nvGraphicFramePr>
              <p:xfrm>
                <a:off x="3888" y="2256"/>
                <a:ext cx="816" cy="42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" name="" r:id="rId9" imgW="469900" imgH="228600" progId="Equation.3">
                        <p:embed/>
                      </p:oleObj>
                    </mc:Choice>
                    <mc:Fallback>
                      <p:oleObj name="" r:id="rId9" imgW="469900" imgH="228600" progId="Equation.3">
                        <p:embed/>
                        <p:pic>
                          <p:nvPicPr>
                            <p:cNvPr id="0" name="图片 3095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88" y="2256"/>
                              <a:ext cx="816" cy="42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138" name="Text Box 103"/>
                <p:cNvSpPr txBox="1"/>
                <p:nvPr/>
              </p:nvSpPr>
              <p:spPr>
                <a:xfrm>
                  <a:off x="4656" y="2352"/>
                  <a:ext cx="502" cy="288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pPr defTabSz="762000" eaLnBrk="0" hangingPunct="0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常量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139" name="Rectangle 104"/>
              <p:cNvSpPr/>
              <p:nvPr/>
            </p:nvSpPr>
            <p:spPr>
              <a:xfrm>
                <a:off x="22" y="909"/>
                <a:ext cx="1724" cy="2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pPr>
                  <a:lnSpc>
                    <a:spcPct val="65000"/>
                  </a:lnSpc>
                  <a:spcBef>
                    <a:spcPct val="50000"/>
                  </a:spcBef>
                  <a:buClr>
                    <a:srgbClr val="009900"/>
                  </a:buClr>
                  <a:buFont typeface="Wingdings" panose="05000000000000000000" pitchFamily="2" charset="2"/>
                </a:pP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（</a:t>
                </a:r>
                <a:r>
                  <a:rPr lang="en-US" altLang="zh-CN" dirty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7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）多方过程：</a:t>
                </a:r>
                <a:endParaRPr lang="zh-CN" altLang="zh-CN" dirty="0"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grpSp>
        <p:nvGrpSpPr>
          <p:cNvPr id="10" name="Group 113"/>
          <p:cNvGrpSpPr/>
          <p:nvPr/>
        </p:nvGrpSpPr>
        <p:grpSpPr>
          <a:xfrm>
            <a:off x="34925" y="2466975"/>
            <a:ext cx="5976938" cy="2401888"/>
            <a:chOff x="22" y="1554"/>
            <a:chExt cx="3765" cy="1513"/>
          </a:xfrm>
        </p:grpSpPr>
        <p:sp>
          <p:nvSpPr>
            <p:cNvPr id="5141" name="Rectangle 27"/>
            <p:cNvSpPr/>
            <p:nvPr/>
          </p:nvSpPr>
          <p:spPr>
            <a:xfrm>
              <a:off x="22" y="1554"/>
              <a:ext cx="195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8</a:t>
              </a: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）热机、制冷机：</a:t>
              </a:r>
              <a:endPara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pSp>
          <p:nvGrpSpPr>
            <p:cNvPr id="5142" name="Group 108"/>
            <p:cNvGrpSpPr/>
            <p:nvPr/>
          </p:nvGrpSpPr>
          <p:grpSpPr>
            <a:xfrm>
              <a:off x="204" y="1784"/>
              <a:ext cx="1610" cy="1283"/>
              <a:chOff x="204" y="2356"/>
              <a:chExt cx="1610" cy="1283"/>
            </a:xfrm>
          </p:grpSpPr>
          <p:sp>
            <p:nvSpPr>
              <p:cNvPr id="5143" name="AutoShape 29"/>
              <p:cNvSpPr/>
              <p:nvPr/>
            </p:nvSpPr>
            <p:spPr>
              <a:xfrm>
                <a:off x="204" y="2704"/>
                <a:ext cx="96" cy="576"/>
              </a:xfrm>
              <a:prstGeom prst="leftBrace">
                <a:avLst>
                  <a:gd name="adj1" fmla="val 50000"/>
                  <a:gd name="adj2" fmla="val 50000"/>
                </a:avLst>
              </a:pr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5144" name="Object 30"/>
              <p:cNvGraphicFramePr>
                <a:graphicFrameLocks noChangeAspect="1"/>
              </p:cNvGraphicFramePr>
              <p:nvPr/>
            </p:nvGraphicFramePr>
            <p:xfrm>
              <a:off x="839" y="2356"/>
              <a:ext cx="771" cy="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" name="" r:id="rId11" imgW="482600" imgH="444500" progId="Equation.3">
                      <p:embed/>
                    </p:oleObj>
                  </mc:Choice>
                  <mc:Fallback>
                    <p:oleObj name="" r:id="rId11" imgW="482600" imgH="444500" progId="Equation.3">
                      <p:embed/>
                      <p:pic>
                        <p:nvPicPr>
                          <p:cNvPr id="0" name="图片 3112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839" y="2356"/>
                            <a:ext cx="771" cy="71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45" name="Text Box 31"/>
              <p:cNvSpPr txBox="1"/>
              <p:nvPr/>
            </p:nvSpPr>
            <p:spPr>
              <a:xfrm>
                <a:off x="295" y="2552"/>
                <a:ext cx="69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热机：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46" name="Text Box 32"/>
              <p:cNvSpPr txBox="1"/>
              <p:nvPr/>
            </p:nvSpPr>
            <p:spPr>
              <a:xfrm>
                <a:off x="281" y="3142"/>
                <a:ext cx="8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致冷机：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5147" name="Object 33"/>
              <p:cNvGraphicFramePr>
                <a:graphicFrameLocks noChangeAspect="1"/>
              </p:cNvGraphicFramePr>
              <p:nvPr/>
            </p:nvGraphicFramePr>
            <p:xfrm>
              <a:off x="1020" y="3005"/>
              <a:ext cx="794" cy="6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" name="" r:id="rId13" imgW="508000" imgH="406400" progId="Equation.3">
                      <p:embed/>
                    </p:oleObj>
                  </mc:Choice>
                  <mc:Fallback>
                    <p:oleObj name="" r:id="rId13" imgW="508000" imgH="406400" progId="Equation.3">
                      <p:embed/>
                      <p:pic>
                        <p:nvPicPr>
                          <p:cNvPr id="0" name="图片 3132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020" y="3005"/>
                            <a:ext cx="794" cy="6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148" name="Line 109"/>
            <p:cNvSpPr/>
            <p:nvPr/>
          </p:nvSpPr>
          <p:spPr>
            <a:xfrm>
              <a:off x="1519" y="1933"/>
              <a:ext cx="40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49" name="Line 110"/>
            <p:cNvSpPr/>
            <p:nvPr/>
          </p:nvSpPr>
          <p:spPr>
            <a:xfrm>
              <a:off x="1519" y="2296"/>
              <a:ext cx="40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50" name="Text Box 111"/>
            <p:cNvSpPr txBox="1"/>
            <p:nvPr/>
          </p:nvSpPr>
          <p:spPr>
            <a:xfrm>
              <a:off x="1934" y="1781"/>
              <a:ext cx="18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整个循环的总输出功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51" name="Text Box 112"/>
            <p:cNvSpPr txBox="1"/>
            <p:nvPr/>
          </p:nvSpPr>
          <p:spPr>
            <a:xfrm>
              <a:off x="1927" y="2144"/>
              <a:ext cx="127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吸收的总热量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795" name="Text Box 115"/>
          <p:cNvSpPr txBox="1"/>
          <p:nvPr/>
        </p:nvSpPr>
        <p:spPr>
          <a:xfrm>
            <a:off x="17463" y="4868863"/>
            <a:ext cx="92233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9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）热力学第二定律、熵增原理、无序度增加、热力学概率增大。</a:t>
            </a:r>
            <a:endParaRPr lang="zh-CN" altLang="en-US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13" name="Group 124"/>
          <p:cNvGrpSpPr/>
          <p:nvPr/>
        </p:nvGrpSpPr>
        <p:grpSpPr>
          <a:xfrm>
            <a:off x="34925" y="5300663"/>
            <a:ext cx="7993063" cy="1462087"/>
            <a:chOff x="22" y="3339"/>
            <a:chExt cx="5035" cy="921"/>
          </a:xfrm>
        </p:grpSpPr>
        <p:sp>
          <p:nvSpPr>
            <p:cNvPr id="5154" name="Text Box 117"/>
            <p:cNvSpPr txBox="1"/>
            <p:nvPr/>
          </p:nvSpPr>
          <p:spPr>
            <a:xfrm>
              <a:off x="22" y="3339"/>
              <a:ext cx="17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10</a:t>
              </a: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熵差计算：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pSp>
          <p:nvGrpSpPr>
            <p:cNvPr id="5155" name="Group 118"/>
            <p:cNvGrpSpPr/>
            <p:nvPr/>
          </p:nvGrpSpPr>
          <p:grpSpPr>
            <a:xfrm>
              <a:off x="113" y="3566"/>
              <a:ext cx="2017" cy="687"/>
              <a:chOff x="545" y="3160"/>
              <a:chExt cx="2017" cy="687"/>
            </a:xfrm>
          </p:grpSpPr>
          <p:graphicFrame>
            <p:nvGraphicFramePr>
              <p:cNvPr id="5156" name="Object 119"/>
              <p:cNvGraphicFramePr>
                <a:graphicFrameLocks noChangeAspect="1"/>
              </p:cNvGraphicFramePr>
              <p:nvPr/>
            </p:nvGraphicFramePr>
            <p:xfrm>
              <a:off x="1058" y="3160"/>
              <a:ext cx="1504" cy="6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" name="" r:id="rId15" imgW="1053465" imgH="406400" progId="Equation.3">
                      <p:embed/>
                    </p:oleObj>
                  </mc:Choice>
                  <mc:Fallback>
                    <p:oleObj name="" r:id="rId15" imgW="1053465" imgH="406400" progId="Equation.3">
                      <p:embed/>
                      <p:pic>
                        <p:nvPicPr>
                          <p:cNvPr id="0" name="图片 3136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058" y="3160"/>
                            <a:ext cx="1504" cy="68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57" name="Text Box 120"/>
              <p:cNvSpPr txBox="1"/>
              <p:nvPr/>
            </p:nvSpPr>
            <p:spPr>
              <a:xfrm>
                <a:off x="545" y="3348"/>
                <a:ext cx="69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可逆：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158" name="Group 121"/>
            <p:cNvGrpSpPr/>
            <p:nvPr/>
          </p:nvGrpSpPr>
          <p:grpSpPr>
            <a:xfrm>
              <a:off x="2718" y="3566"/>
              <a:ext cx="2339" cy="694"/>
              <a:chOff x="3036" y="3099"/>
              <a:chExt cx="2339" cy="694"/>
            </a:xfrm>
          </p:grpSpPr>
          <p:graphicFrame>
            <p:nvGraphicFramePr>
              <p:cNvPr id="5159" name="Object 122"/>
              <p:cNvGraphicFramePr>
                <a:graphicFrameLocks noChangeAspect="1"/>
              </p:cNvGraphicFramePr>
              <p:nvPr/>
            </p:nvGraphicFramePr>
            <p:xfrm>
              <a:off x="3761" y="3099"/>
              <a:ext cx="1614" cy="6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" name="" r:id="rId17" imgW="1015365" imgH="406400" progId="Equation.3">
                      <p:embed/>
                    </p:oleObj>
                  </mc:Choice>
                  <mc:Fallback>
                    <p:oleObj name="" r:id="rId17" imgW="1015365" imgH="406400" progId="Equation.3">
                      <p:embed/>
                      <p:pic>
                        <p:nvPicPr>
                          <p:cNvPr id="0" name="图片 3131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3761" y="3099"/>
                            <a:ext cx="1614" cy="69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60" name="Text Box 123"/>
              <p:cNvSpPr txBox="1"/>
              <p:nvPr/>
            </p:nvSpPr>
            <p:spPr>
              <a:xfrm>
                <a:off x="3036" y="3286"/>
                <a:ext cx="8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不可逆：</a:t>
                </a:r>
                <a:endParaRPr lang="zh-CN" altLang="en-US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/>
        </p:nvGrpSpPr>
        <p:grpSpPr>
          <a:xfrm>
            <a:off x="0" y="5518150"/>
            <a:ext cx="6264275" cy="503238"/>
            <a:chOff x="0" y="2886"/>
            <a:chExt cx="3946" cy="317"/>
          </a:xfrm>
        </p:grpSpPr>
        <p:sp>
          <p:nvSpPr>
            <p:cNvPr id="6146" name="Rectangle 23"/>
            <p:cNvSpPr/>
            <p:nvPr/>
          </p:nvSpPr>
          <p:spPr>
            <a:xfrm>
              <a:off x="0" y="2886"/>
              <a:ext cx="297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11</a:t>
              </a:r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）温熵图下的面积表示热量：</a:t>
              </a:r>
              <a:endPara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6147" name="Object 24"/>
            <p:cNvGraphicFramePr>
              <a:graphicFrameLocks noChangeAspect="1"/>
            </p:cNvGraphicFramePr>
            <p:nvPr/>
          </p:nvGraphicFramePr>
          <p:xfrm>
            <a:off x="2925" y="2897"/>
            <a:ext cx="1021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1524000" imgH="457200" progId="Equation.3">
                    <p:embed/>
                  </p:oleObj>
                </mc:Choice>
                <mc:Fallback>
                  <p:oleObj name="" r:id="rId1" imgW="1524000" imgH="457200" progId="Equation.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925" y="2897"/>
                          <a:ext cx="1021" cy="3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43"/>
          <p:cNvGrpSpPr/>
          <p:nvPr/>
        </p:nvGrpSpPr>
        <p:grpSpPr>
          <a:xfrm>
            <a:off x="0" y="6165850"/>
            <a:ext cx="4643438" cy="496888"/>
            <a:chOff x="567" y="3394"/>
            <a:chExt cx="2925" cy="313"/>
          </a:xfrm>
        </p:grpSpPr>
        <p:sp>
          <p:nvSpPr>
            <p:cNvPr id="6149" name="Text Box 26"/>
            <p:cNvSpPr txBox="1"/>
            <p:nvPr/>
          </p:nvSpPr>
          <p:spPr>
            <a:xfrm>
              <a:off x="567" y="3398"/>
              <a:ext cx="185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 anchorCtr="0">
              <a:spAutoFit/>
            </a:bodyPr>
            <a:lstStyle/>
            <a:p>
              <a:pPr eaLnBrk="0" hangingPunct="0"/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12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）玻尔兹曼熵：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6150" name="Object 27"/>
            <p:cNvGraphicFramePr>
              <a:graphicFrameLocks noChangeAspect="1"/>
            </p:cNvGraphicFramePr>
            <p:nvPr/>
          </p:nvGraphicFramePr>
          <p:xfrm>
            <a:off x="2290" y="3394"/>
            <a:ext cx="1202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3" imgW="685800" imgH="177800" progId="Equation.3">
                    <p:embed/>
                  </p:oleObj>
                </mc:Choice>
                <mc:Fallback>
                  <p:oleObj name="" r:id="rId3" imgW="685800" imgH="177800" progId="Equation.3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90" y="3394"/>
                          <a:ext cx="1202" cy="3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44"/>
          <p:cNvGrpSpPr/>
          <p:nvPr/>
        </p:nvGrpSpPr>
        <p:grpSpPr>
          <a:xfrm>
            <a:off x="250825" y="1125538"/>
            <a:ext cx="6913563" cy="2736850"/>
            <a:chOff x="158" y="73"/>
            <a:chExt cx="4355" cy="1724"/>
          </a:xfrm>
        </p:grpSpPr>
        <p:graphicFrame>
          <p:nvGraphicFramePr>
            <p:cNvPr id="6152" name="Object 33"/>
            <p:cNvGraphicFramePr>
              <a:graphicFrameLocks noChangeAspect="1"/>
            </p:cNvGraphicFramePr>
            <p:nvPr/>
          </p:nvGraphicFramePr>
          <p:xfrm>
            <a:off x="161" y="300"/>
            <a:ext cx="4352" cy="7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5" imgW="2641600" imgH="469900" progId="Equation.3">
                    <p:embed/>
                  </p:oleObj>
                </mc:Choice>
                <mc:Fallback>
                  <p:oleObj name="" r:id="rId5" imgW="2641600" imgH="469900" progId="Equation.3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61" y="300"/>
                          <a:ext cx="4352" cy="7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3" name="Object 34"/>
            <p:cNvGraphicFramePr>
              <a:graphicFrameLocks noChangeAspect="1"/>
            </p:cNvGraphicFramePr>
            <p:nvPr/>
          </p:nvGraphicFramePr>
          <p:xfrm>
            <a:off x="521" y="1048"/>
            <a:ext cx="2688" cy="7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7" imgW="1396365" imgH="444500" progId="Equation.3">
                    <p:embed/>
                  </p:oleObj>
                </mc:Choice>
                <mc:Fallback>
                  <p:oleObj name="" r:id="rId7" imgW="1396365" imgH="444500" progId="Equation.3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21" y="1048"/>
                          <a:ext cx="2688" cy="7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4" name="Text Box 35"/>
            <p:cNvSpPr txBox="1"/>
            <p:nvPr/>
          </p:nvSpPr>
          <p:spPr>
            <a:xfrm>
              <a:off x="158" y="73"/>
              <a:ext cx="14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任意可逆过程：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9" name="Group 41"/>
          <p:cNvGrpSpPr/>
          <p:nvPr/>
        </p:nvGrpSpPr>
        <p:grpSpPr>
          <a:xfrm>
            <a:off x="107950" y="3889375"/>
            <a:ext cx="6948488" cy="1555750"/>
            <a:chOff x="68" y="1706"/>
            <a:chExt cx="4377" cy="980"/>
          </a:xfrm>
        </p:grpSpPr>
        <p:sp>
          <p:nvSpPr>
            <p:cNvPr id="6156" name="Text Box 36"/>
            <p:cNvSpPr txBox="1"/>
            <p:nvPr/>
          </p:nvSpPr>
          <p:spPr>
            <a:xfrm>
              <a:off x="113" y="1706"/>
              <a:ext cx="292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eaLnBrk="0" hangingPunct="0"/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绝热自由膨胀的熵变：</a:t>
              </a:r>
              <a:r>
                <a: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T</a:t>
              </a:r>
              <a:r>
                <a:rPr lang="en-US" altLang="zh-CN" sz="28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r>
                <a: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=T</a:t>
              </a:r>
              <a:r>
                <a:rPr lang="en-US" altLang="zh-CN" sz="28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r>
                <a: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</a:t>
              </a:r>
              <a:endPara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pSp>
          <p:nvGrpSpPr>
            <p:cNvPr id="6157" name="Group 37"/>
            <p:cNvGrpSpPr/>
            <p:nvPr/>
          </p:nvGrpSpPr>
          <p:grpSpPr>
            <a:xfrm>
              <a:off x="68" y="1933"/>
              <a:ext cx="4377" cy="753"/>
              <a:chOff x="96" y="3615"/>
              <a:chExt cx="4377" cy="753"/>
            </a:xfrm>
          </p:grpSpPr>
          <p:sp>
            <p:nvSpPr>
              <p:cNvPr id="6158" name="Text Box 38"/>
              <p:cNvSpPr txBox="1"/>
              <p:nvPr/>
            </p:nvSpPr>
            <p:spPr>
              <a:xfrm>
                <a:off x="96" y="3696"/>
                <a:ext cx="2160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pPr eaLnBrk="0" hangingPunct="0"/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设计一个可逆等温膨胀</a:t>
                </a:r>
                <a:r>
                  <a:rPr lang="en-US" altLang="zh-CN" dirty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,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根据等温过程的熵变</a:t>
                </a:r>
                <a:r>
                  <a:rPr lang="en-US" altLang="zh-CN" dirty="0">
                    <a:solidFill>
                      <a:srgbClr val="0000FF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:</a:t>
                </a:r>
                <a:endParaRPr lang="en-US" altLang="zh-CN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6159" name="Object 39"/>
              <p:cNvGraphicFramePr>
                <a:graphicFrameLocks noChangeAspect="1"/>
              </p:cNvGraphicFramePr>
              <p:nvPr/>
            </p:nvGraphicFramePr>
            <p:xfrm>
              <a:off x="2208" y="3615"/>
              <a:ext cx="1776" cy="7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" name="" r:id="rId9" imgW="901065" imgH="444500" progId="Equation.3">
                      <p:embed/>
                    </p:oleObj>
                  </mc:Choice>
                  <mc:Fallback>
                    <p:oleObj name="" r:id="rId9" imgW="901065" imgH="444500" progId="Equation.3">
                      <p:embed/>
                      <p:pic>
                        <p:nvPicPr>
                          <p:cNvPr id="0" name="图片 3137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208" y="3615"/>
                            <a:ext cx="1776" cy="7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60" name="Object 40"/>
              <p:cNvGraphicFramePr>
                <a:graphicFrameLocks noChangeAspect="1"/>
              </p:cNvGraphicFramePr>
              <p:nvPr/>
            </p:nvGraphicFramePr>
            <p:xfrm>
              <a:off x="3936" y="3792"/>
              <a:ext cx="537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" name="" r:id="rId11" imgW="317500" imgH="241300" progId="Equation.3">
                      <p:embed/>
                    </p:oleObj>
                  </mc:Choice>
                  <mc:Fallback>
                    <p:oleObj name="" r:id="rId11" imgW="317500" imgH="241300" progId="Equation.3">
                      <p:embed/>
                      <p:pic>
                        <p:nvPicPr>
                          <p:cNvPr id="0" name="图片 3142"/>
                          <p:cNvPicPr/>
                          <p:nvPr/>
                        </p:nvPicPr>
                        <p:blipFill>
                          <a:blip r:embed="rId12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936" y="3792"/>
                            <a:ext cx="537" cy="34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2" name="Group 50"/>
          <p:cNvGrpSpPr/>
          <p:nvPr/>
        </p:nvGrpSpPr>
        <p:grpSpPr>
          <a:xfrm>
            <a:off x="250825" y="620713"/>
            <a:ext cx="3632200" cy="477837"/>
            <a:chOff x="1837" y="618"/>
            <a:chExt cx="2288" cy="301"/>
          </a:xfrm>
        </p:grpSpPr>
        <p:graphicFrame>
          <p:nvGraphicFramePr>
            <p:cNvPr id="6162" name="Object 47"/>
            <p:cNvGraphicFramePr>
              <a:graphicFrameLocks noChangeAspect="1"/>
            </p:cNvGraphicFramePr>
            <p:nvPr/>
          </p:nvGraphicFramePr>
          <p:xfrm>
            <a:off x="3334" y="618"/>
            <a:ext cx="791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3" imgW="469900" imgH="177800" progId="Equation.3">
                    <p:embed/>
                  </p:oleObj>
                </mc:Choice>
                <mc:Fallback>
                  <p:oleObj name="" r:id="rId13" imgW="469900" imgH="177800" progId="Equation.3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334" y="618"/>
                          <a:ext cx="791" cy="3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3" name="Text Box 48"/>
            <p:cNvSpPr txBox="1"/>
            <p:nvPr/>
          </p:nvSpPr>
          <p:spPr>
            <a:xfrm>
              <a:off x="1837" y="618"/>
              <a:ext cx="196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eaLnBrk="0" hangingPunct="0"/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可逆的绝热过程：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sp>
        <p:nvSpPr>
          <p:cNvPr id="78897" name="Text Box 49"/>
          <p:cNvSpPr txBox="1"/>
          <p:nvPr/>
        </p:nvSpPr>
        <p:spPr>
          <a:xfrm>
            <a:off x="277813" y="115888"/>
            <a:ext cx="5086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等容、等压、等温过程的熵差计算。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9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5"/>
          <p:cNvGrpSpPr/>
          <p:nvPr/>
        </p:nvGrpSpPr>
        <p:grpSpPr>
          <a:xfrm>
            <a:off x="34925" y="30163"/>
            <a:ext cx="8559800" cy="3481387"/>
            <a:chOff x="22" y="19"/>
            <a:chExt cx="5392" cy="2193"/>
          </a:xfrm>
        </p:grpSpPr>
        <p:sp>
          <p:nvSpPr>
            <p:cNvPr id="22530" name="Text Box 3"/>
            <p:cNvSpPr txBox="1"/>
            <p:nvPr/>
          </p:nvSpPr>
          <p:spPr>
            <a:xfrm>
              <a:off x="22" y="19"/>
              <a:ext cx="509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一、选择题（共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分）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31" name="Text Box 132"/>
            <p:cNvSpPr txBox="1"/>
            <p:nvPr/>
          </p:nvSpPr>
          <p:spPr>
            <a:xfrm>
              <a:off x="68" y="300"/>
              <a:ext cx="5346" cy="1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1. 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两个相同的容器，一个盛氢气，一个盛氦 （均视为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刚性分子理想气体），开始时它们的压强和温度均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相等。现将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6J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的热量传给氦气，使之升高到一定温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度，若使氢气也升高到同样的温度，则应向氢气传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递热量：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32" name="Text Box 133"/>
            <p:cNvSpPr txBox="1"/>
            <p:nvPr/>
          </p:nvSpPr>
          <p:spPr>
            <a:xfrm>
              <a:off x="41" y="1616"/>
              <a:ext cx="3020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6J                   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 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8J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10J                  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12J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8022" name="Text Box 134"/>
          <p:cNvSpPr txBox="1"/>
          <p:nvPr/>
        </p:nvSpPr>
        <p:spPr>
          <a:xfrm>
            <a:off x="2051050" y="2060575"/>
            <a:ext cx="587375" cy="7620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135"/>
          <p:cNvGrpSpPr/>
          <p:nvPr/>
        </p:nvGrpSpPr>
        <p:grpSpPr>
          <a:xfrm>
            <a:off x="5089525" y="2205038"/>
            <a:ext cx="3775075" cy="2036762"/>
            <a:chOff x="3252" y="1344"/>
            <a:chExt cx="2378" cy="1283"/>
          </a:xfrm>
        </p:grpSpPr>
        <p:graphicFrame>
          <p:nvGraphicFramePr>
            <p:cNvPr id="22535" name="Object 136"/>
            <p:cNvGraphicFramePr>
              <a:graphicFrameLocks noChangeAspect="1"/>
            </p:cNvGraphicFramePr>
            <p:nvPr/>
          </p:nvGraphicFramePr>
          <p:xfrm>
            <a:off x="4195" y="1344"/>
            <a:ext cx="116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1" imgW="698500" imgH="177800" progId="Equation.3">
                    <p:embed/>
                  </p:oleObj>
                </mc:Choice>
                <mc:Fallback>
                  <p:oleObj name="" r:id="rId1" imgW="698500" imgH="177800" progId="Equation.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195" y="1344"/>
                          <a:ext cx="1160" cy="2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6" name="Object 137"/>
            <p:cNvGraphicFramePr>
              <a:graphicFrameLocks noChangeAspect="1"/>
            </p:cNvGraphicFramePr>
            <p:nvPr/>
          </p:nvGraphicFramePr>
          <p:xfrm>
            <a:off x="4150" y="1616"/>
            <a:ext cx="1434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3" imgW="862965" imgH="228600" progId="Equation.3">
                    <p:embed/>
                  </p:oleObj>
                </mc:Choice>
                <mc:Fallback>
                  <p:oleObj name="" r:id="rId3" imgW="862965" imgH="228600" progId="Equation.3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50" y="1616"/>
                          <a:ext cx="1434" cy="3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7" name="Object 138"/>
            <p:cNvGraphicFramePr>
              <a:graphicFrameLocks noChangeAspect="1"/>
            </p:cNvGraphicFramePr>
            <p:nvPr/>
          </p:nvGraphicFramePr>
          <p:xfrm>
            <a:off x="4513" y="1888"/>
            <a:ext cx="1117" cy="7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5" imgW="673100" imgH="444500" progId="Equation.3">
                    <p:embed/>
                  </p:oleObj>
                </mc:Choice>
                <mc:Fallback>
                  <p:oleObj name="" r:id="rId5" imgW="673100" imgH="444500" progId="Equation.3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13" y="1888"/>
                          <a:ext cx="1117" cy="7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8" name="Object 139"/>
            <p:cNvGraphicFramePr>
              <a:graphicFrameLocks noChangeAspect="1"/>
            </p:cNvGraphicFramePr>
            <p:nvPr/>
          </p:nvGraphicFramePr>
          <p:xfrm>
            <a:off x="3252" y="1797"/>
            <a:ext cx="1034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7" imgW="622300" imgH="406400" progId="Equation.3">
                    <p:embed/>
                  </p:oleObj>
                </mc:Choice>
                <mc:Fallback>
                  <p:oleObj name="" r:id="rId7" imgW="622300" imgH="406400" progId="Equation.3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252" y="1797"/>
                          <a:ext cx="1034" cy="6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028" name="Rectangle 140"/>
          <p:cNvSpPr/>
          <p:nvPr/>
        </p:nvSpPr>
        <p:spPr>
          <a:xfrm>
            <a:off x="144463" y="4076700"/>
            <a:ext cx="8604250" cy="26971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设有以下一些过程，哪些使系统的熵增加：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）两种不同气体在等温下互相混合。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）理想气体在定容下降温。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）液体在等温下汽化。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）理想气体在等温下压缩。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）理想气体绝热自由膨胀。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" name="Group 141"/>
          <p:cNvGrpSpPr/>
          <p:nvPr/>
        </p:nvGrpSpPr>
        <p:grpSpPr>
          <a:xfrm>
            <a:off x="6327775" y="4764088"/>
            <a:ext cx="1916113" cy="2049462"/>
            <a:chOff x="4014" y="2840"/>
            <a:chExt cx="1207" cy="1291"/>
          </a:xfrm>
        </p:grpSpPr>
        <p:graphicFrame>
          <p:nvGraphicFramePr>
            <p:cNvPr id="22541" name="Object 142"/>
            <p:cNvGraphicFramePr>
              <a:graphicFrameLocks noChangeAspect="1"/>
            </p:cNvGraphicFramePr>
            <p:nvPr/>
          </p:nvGraphicFramePr>
          <p:xfrm>
            <a:off x="4014" y="3067"/>
            <a:ext cx="1207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9" imgW="596900" imgH="406400" progId="Equation.3">
                    <p:embed/>
                  </p:oleObj>
                </mc:Choice>
                <mc:Fallback>
                  <p:oleObj name="" r:id="rId9" imgW="596900" imgH="406400" progId="Equation.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014" y="3067"/>
                          <a:ext cx="1207" cy="6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2" name="Text Box 143"/>
            <p:cNvSpPr txBox="1"/>
            <p:nvPr/>
          </p:nvSpPr>
          <p:spPr>
            <a:xfrm>
              <a:off x="4183" y="3651"/>
              <a:ext cx="820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4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1,3,5</a:t>
              </a:r>
              <a:endPara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43" name="Text Box 144"/>
            <p:cNvSpPr txBox="1"/>
            <p:nvPr/>
          </p:nvSpPr>
          <p:spPr>
            <a:xfrm>
              <a:off x="4319" y="2840"/>
              <a:ext cx="79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可逆：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22" grpId="0"/>
      <p:bldP spid="380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28"/>
          <p:cNvSpPr txBox="1"/>
          <p:nvPr/>
        </p:nvSpPr>
        <p:spPr>
          <a:xfrm>
            <a:off x="0" y="30163"/>
            <a:ext cx="384333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三、计算题（共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分） 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76"/>
          <p:cNvGrpSpPr/>
          <p:nvPr/>
        </p:nvGrpSpPr>
        <p:grpSpPr>
          <a:xfrm>
            <a:off x="0" y="765175"/>
            <a:ext cx="8991600" cy="2857500"/>
            <a:chOff x="0" y="2296"/>
            <a:chExt cx="5664" cy="1800"/>
          </a:xfrm>
        </p:grpSpPr>
        <p:sp>
          <p:nvSpPr>
            <p:cNvPr id="31747" name="Text Box 77"/>
            <p:cNvSpPr txBox="1"/>
            <p:nvPr/>
          </p:nvSpPr>
          <p:spPr>
            <a:xfrm>
              <a:off x="0" y="2296"/>
              <a:ext cx="5664" cy="9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marL="457200" indent="-457200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1.  1mol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单原子分子理想气体的循环过程如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图所示，其中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点的温度为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lang="en-US" altLang="zh-CN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＝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600K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。试求：（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 b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 c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 a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各个过程系统吸收的热量；（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）经一循环系统所做的净功；（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）循环的效率。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48" name="Text Box 78"/>
            <p:cNvSpPr txBox="1"/>
            <p:nvPr/>
          </p:nvSpPr>
          <p:spPr>
            <a:xfrm>
              <a:off x="385" y="3231"/>
              <a:ext cx="5171" cy="8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（注：循环效率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＝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A/Q</a:t>
              </a:r>
              <a:r>
                <a:rPr lang="en-US" altLang="zh-CN" sz="2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为循环过程系统对外作的净功，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Q</a:t>
              </a:r>
              <a:r>
                <a:rPr lang="en-US" altLang="zh-CN" sz="2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为循环过程系统从外界吸收的热量， 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ln2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＝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0.693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79"/>
          <p:cNvGrpSpPr/>
          <p:nvPr/>
        </p:nvGrpSpPr>
        <p:grpSpPr>
          <a:xfrm>
            <a:off x="2700338" y="3870325"/>
            <a:ext cx="3641725" cy="2438400"/>
            <a:chOff x="3216" y="2102"/>
            <a:chExt cx="2294" cy="1536"/>
          </a:xfrm>
        </p:grpSpPr>
        <p:sp>
          <p:nvSpPr>
            <p:cNvPr id="31750" name="Line 80"/>
            <p:cNvSpPr/>
            <p:nvPr/>
          </p:nvSpPr>
          <p:spPr>
            <a:xfrm>
              <a:off x="3313" y="3350"/>
              <a:ext cx="16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51" name="Line 81"/>
            <p:cNvSpPr/>
            <p:nvPr/>
          </p:nvSpPr>
          <p:spPr>
            <a:xfrm flipV="1">
              <a:off x="3313" y="2144"/>
              <a:ext cx="0" cy="120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52" name="Line 82"/>
            <p:cNvSpPr/>
            <p:nvPr/>
          </p:nvSpPr>
          <p:spPr>
            <a:xfrm flipV="1">
              <a:off x="3313" y="2934"/>
              <a:ext cx="485" cy="4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pSp>
          <p:nvGrpSpPr>
            <p:cNvPr id="31753" name="Group 83"/>
            <p:cNvGrpSpPr/>
            <p:nvPr/>
          </p:nvGrpSpPr>
          <p:grpSpPr>
            <a:xfrm>
              <a:off x="3798" y="2518"/>
              <a:ext cx="550" cy="416"/>
              <a:chOff x="1200" y="2592"/>
              <a:chExt cx="816" cy="480"/>
            </a:xfrm>
          </p:grpSpPr>
          <p:sp>
            <p:nvSpPr>
              <p:cNvPr id="31754" name="Line 84"/>
              <p:cNvSpPr/>
              <p:nvPr/>
            </p:nvSpPr>
            <p:spPr>
              <a:xfrm flipV="1">
                <a:off x="1200" y="2832"/>
                <a:ext cx="384" cy="24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755" name="Line 85"/>
              <p:cNvSpPr/>
              <p:nvPr/>
            </p:nvSpPr>
            <p:spPr>
              <a:xfrm flipV="1">
                <a:off x="1488" y="2592"/>
                <a:ext cx="528" cy="288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  <p:sp>
            <p:nvSpPr>
              <p:cNvPr id="31756" name="Line 86"/>
              <p:cNvSpPr/>
              <p:nvPr/>
            </p:nvSpPr>
            <p:spPr>
              <a:xfrm flipV="1">
                <a:off x="1200" y="2736"/>
                <a:ext cx="0" cy="336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1757" name="Line 87"/>
              <p:cNvSpPr/>
              <p:nvPr/>
            </p:nvSpPr>
            <p:spPr>
              <a:xfrm flipV="1">
                <a:off x="1200" y="2592"/>
                <a:ext cx="0" cy="19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758" name="Line 88"/>
              <p:cNvSpPr/>
              <p:nvPr/>
            </p:nvSpPr>
            <p:spPr>
              <a:xfrm>
                <a:off x="1200" y="2592"/>
                <a:ext cx="432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1759" name="Line 89"/>
              <p:cNvSpPr/>
              <p:nvPr/>
            </p:nvSpPr>
            <p:spPr>
              <a:xfrm>
                <a:off x="1584" y="2592"/>
                <a:ext cx="432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1760" name="Line 90"/>
            <p:cNvSpPr/>
            <p:nvPr/>
          </p:nvSpPr>
          <p:spPr>
            <a:xfrm>
              <a:off x="3798" y="2934"/>
              <a:ext cx="0" cy="4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31761" name="Line 91"/>
            <p:cNvSpPr/>
            <p:nvPr/>
          </p:nvSpPr>
          <p:spPr>
            <a:xfrm>
              <a:off x="4348" y="2560"/>
              <a:ext cx="0" cy="83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31762" name="Text Box 92"/>
            <p:cNvSpPr txBox="1"/>
            <p:nvPr/>
          </p:nvSpPr>
          <p:spPr>
            <a:xfrm>
              <a:off x="3216" y="3309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3" name="Text Box 93"/>
            <p:cNvSpPr txBox="1"/>
            <p:nvPr/>
          </p:nvSpPr>
          <p:spPr>
            <a:xfrm>
              <a:off x="3734" y="335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4" name="Text Box 94"/>
            <p:cNvSpPr txBox="1"/>
            <p:nvPr/>
          </p:nvSpPr>
          <p:spPr>
            <a:xfrm>
              <a:off x="4251" y="335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5" name="Text Box 95"/>
            <p:cNvSpPr txBox="1"/>
            <p:nvPr/>
          </p:nvSpPr>
          <p:spPr>
            <a:xfrm>
              <a:off x="4468" y="3307"/>
              <a:ext cx="104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V(10</a:t>
              </a:r>
              <a:r>
                <a:rPr lang="en-US" altLang="zh-CN" sz="2800" baseline="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-3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r>
                <a:rPr lang="en-US" altLang="zh-CN" sz="2800" baseline="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6" name="Text Box 96"/>
            <p:cNvSpPr txBox="1"/>
            <p:nvPr/>
          </p:nvSpPr>
          <p:spPr>
            <a:xfrm>
              <a:off x="3701" y="2976"/>
              <a:ext cx="24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7" name="Text Box 97"/>
            <p:cNvSpPr txBox="1"/>
            <p:nvPr/>
          </p:nvSpPr>
          <p:spPr>
            <a:xfrm>
              <a:off x="4380" y="2352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8" name="Text Box 98"/>
            <p:cNvSpPr txBox="1"/>
            <p:nvPr/>
          </p:nvSpPr>
          <p:spPr>
            <a:xfrm>
              <a:off x="3552" y="2352"/>
              <a:ext cx="21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9" name="Text Box 99"/>
            <p:cNvSpPr txBox="1"/>
            <p:nvPr/>
          </p:nvSpPr>
          <p:spPr>
            <a:xfrm>
              <a:off x="3345" y="2102"/>
              <a:ext cx="54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T(k)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6"/>
          <p:cNvGrpSpPr/>
          <p:nvPr/>
        </p:nvGrpSpPr>
        <p:grpSpPr>
          <a:xfrm>
            <a:off x="107950" y="0"/>
            <a:ext cx="6510338" cy="1123950"/>
            <a:chOff x="340" y="2101"/>
            <a:chExt cx="4101" cy="708"/>
          </a:xfrm>
        </p:grpSpPr>
        <p:graphicFrame>
          <p:nvGraphicFramePr>
            <p:cNvPr id="3084" name="Object 70"/>
            <p:cNvGraphicFramePr/>
            <p:nvPr/>
          </p:nvGraphicFramePr>
          <p:xfrm>
            <a:off x="1189" y="2101"/>
            <a:ext cx="3252" cy="7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2222500" imgH="469900" progId="Equation.3">
                    <p:embed/>
                  </p:oleObj>
                </mc:Choice>
                <mc:Fallback>
                  <p:oleObj name="" r:id="rId1" imgW="2222500" imgH="469900" progId="Equation.3">
                    <p:embed/>
                    <p:pic>
                      <p:nvPicPr>
                        <p:cNvPr id="0" name="图片 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89" y="2101"/>
                          <a:ext cx="3252" cy="7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14" name="Text Box 71"/>
            <p:cNvSpPr txBox="1"/>
            <p:nvPr/>
          </p:nvSpPr>
          <p:spPr>
            <a:xfrm>
              <a:off x="340" y="2263"/>
              <a:ext cx="10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保守力：</a:t>
              </a:r>
              <a:endPara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4" name="Group 120"/>
          <p:cNvGrpSpPr/>
          <p:nvPr/>
        </p:nvGrpSpPr>
        <p:grpSpPr>
          <a:xfrm>
            <a:off x="107950" y="908050"/>
            <a:ext cx="5651500" cy="2089150"/>
            <a:chOff x="68" y="572"/>
            <a:chExt cx="3560" cy="1316"/>
          </a:xfrm>
        </p:grpSpPr>
        <p:sp>
          <p:nvSpPr>
            <p:cNvPr id="3109" name="Text Box 11"/>
            <p:cNvSpPr txBox="1"/>
            <p:nvPr/>
          </p:nvSpPr>
          <p:spPr>
            <a:xfrm>
              <a:off x="128" y="1561"/>
              <a:ext cx="220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solidFill>
                    <a:srgbClr val="FF33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*</a:t>
              </a:r>
              <a:r>
                <a: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rPr>
                <a:t>机械能守恒定律</a:t>
              </a:r>
              <a:endPara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3110" name="Text Box 8"/>
            <p:cNvSpPr txBox="1"/>
            <p:nvPr/>
          </p:nvSpPr>
          <p:spPr>
            <a:xfrm>
              <a:off x="113" y="1080"/>
              <a:ext cx="337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FF33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*</a:t>
              </a:r>
              <a:r>
                <a: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rPr>
                <a:t>角动量守恒定律：外力矩为零。</a:t>
              </a:r>
              <a:endPara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3111" name="Text Box 40"/>
            <p:cNvSpPr txBox="1"/>
            <p:nvPr/>
          </p:nvSpPr>
          <p:spPr>
            <a:xfrm>
              <a:off x="249" y="1352"/>
              <a:ext cx="337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有心力：质点对力心的角动量守恒。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3112" name="Text Box 73"/>
            <p:cNvSpPr txBox="1"/>
            <p:nvPr/>
          </p:nvSpPr>
          <p:spPr>
            <a:xfrm>
              <a:off x="68" y="572"/>
              <a:ext cx="249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三个守恒定律：</a:t>
              </a:r>
              <a:endPara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3113" name="Text Box 74"/>
            <p:cNvSpPr txBox="1"/>
            <p:nvPr/>
          </p:nvSpPr>
          <p:spPr>
            <a:xfrm>
              <a:off x="113" y="844"/>
              <a:ext cx="292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FF33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*</a:t>
              </a:r>
              <a:r>
                <a: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rPr>
                <a:t>动量守恒定律：外力为零。</a:t>
              </a:r>
              <a:endPara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5" name="Group 121"/>
          <p:cNvGrpSpPr/>
          <p:nvPr/>
        </p:nvGrpSpPr>
        <p:grpSpPr>
          <a:xfrm>
            <a:off x="58738" y="2854325"/>
            <a:ext cx="8185150" cy="1654175"/>
            <a:chOff x="37" y="1798"/>
            <a:chExt cx="5156" cy="1042"/>
          </a:xfrm>
        </p:grpSpPr>
        <p:sp>
          <p:nvSpPr>
            <p:cNvPr id="3103" name="Text Box 78"/>
            <p:cNvSpPr txBox="1"/>
            <p:nvPr/>
          </p:nvSpPr>
          <p:spPr>
            <a:xfrm>
              <a:off x="37" y="1798"/>
              <a:ext cx="302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第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3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章 刚体的定轴转动</a:t>
              </a:r>
              <a:endParaRPr lang="zh-CN" altLang="en-US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pSp>
          <p:nvGrpSpPr>
            <p:cNvPr id="3104" name="Group 118"/>
            <p:cNvGrpSpPr/>
            <p:nvPr/>
          </p:nvGrpSpPr>
          <p:grpSpPr>
            <a:xfrm>
              <a:off x="68" y="2045"/>
              <a:ext cx="5125" cy="795"/>
              <a:chOff x="68" y="2045"/>
              <a:chExt cx="5125" cy="795"/>
            </a:xfrm>
          </p:grpSpPr>
          <p:grpSp>
            <p:nvGrpSpPr>
              <p:cNvPr id="3105" name="Group 85"/>
              <p:cNvGrpSpPr/>
              <p:nvPr/>
            </p:nvGrpSpPr>
            <p:grpSpPr>
              <a:xfrm>
                <a:off x="68" y="2045"/>
                <a:ext cx="1814" cy="795"/>
                <a:chOff x="3016" y="1706"/>
                <a:chExt cx="1814" cy="795"/>
              </a:xfrm>
            </p:grpSpPr>
            <p:sp>
              <p:nvSpPr>
                <p:cNvPr id="3108" name="Text Box 80"/>
                <p:cNvSpPr txBox="1"/>
                <p:nvPr/>
              </p:nvSpPr>
              <p:spPr>
                <a:xfrm>
                  <a:off x="3016" y="2028"/>
                  <a:ext cx="884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dirty="0">
                      <a:solidFill>
                        <a:srgbClr val="3333FF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</a:rPr>
                    <a:t>质心：</a:t>
                  </a:r>
                  <a:endParaRPr lang="zh-CN" altLang="en-US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endParaRPr>
                </a:p>
              </p:txBody>
            </p:sp>
            <p:graphicFrame>
              <p:nvGraphicFramePr>
                <p:cNvPr id="3083" name="Object 81"/>
                <p:cNvGraphicFramePr/>
                <p:nvPr/>
              </p:nvGraphicFramePr>
              <p:xfrm>
                <a:off x="3582" y="1706"/>
                <a:ext cx="1248" cy="79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" name="" r:id="rId3" imgW="875665" imgH="482600" progId="Equation.3">
                        <p:embed/>
                      </p:oleObj>
                    </mc:Choice>
                    <mc:Fallback>
                      <p:oleObj name="" r:id="rId3" imgW="875665" imgH="482600" progId="Equation.3">
                        <p:embed/>
                        <p:pic>
                          <p:nvPicPr>
                            <p:cNvPr id="0" name="图片 3141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582" y="1706"/>
                              <a:ext cx="1248" cy="795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3106" name="Group 86"/>
              <p:cNvGrpSpPr/>
              <p:nvPr/>
            </p:nvGrpSpPr>
            <p:grpSpPr>
              <a:xfrm>
                <a:off x="2811" y="2160"/>
                <a:ext cx="2382" cy="488"/>
                <a:chOff x="2426" y="2595"/>
                <a:chExt cx="2382" cy="488"/>
              </a:xfrm>
            </p:grpSpPr>
            <p:sp>
              <p:nvSpPr>
                <p:cNvPr id="3107" name="Rectangle 83"/>
                <p:cNvSpPr/>
                <p:nvPr/>
              </p:nvSpPr>
              <p:spPr>
                <a:xfrm>
                  <a:off x="2426" y="2692"/>
                  <a:ext cx="1467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</a:rPr>
                    <a:t>质心运动定理：</a:t>
                  </a:r>
                  <a:endPara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endParaRPr>
                </a:p>
              </p:txBody>
            </p:sp>
            <p:graphicFrame>
              <p:nvGraphicFramePr>
                <p:cNvPr id="3082" name="Object 84"/>
                <p:cNvGraphicFramePr/>
                <p:nvPr/>
              </p:nvGraphicFramePr>
              <p:xfrm>
                <a:off x="3696" y="2595"/>
                <a:ext cx="1112" cy="4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" name="" r:id="rId5" imgW="673100" imgH="279400" progId="Equation.3">
                        <p:embed/>
                      </p:oleObj>
                    </mc:Choice>
                    <mc:Fallback>
                      <p:oleObj name="" r:id="rId5" imgW="673100" imgH="279400" progId="Equation.3">
                        <p:embed/>
                        <p:pic>
                          <p:nvPicPr>
                            <p:cNvPr id="0" name="图片 3133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96" y="2595"/>
                              <a:ext cx="1112" cy="48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8" name="Group 119"/>
          <p:cNvGrpSpPr/>
          <p:nvPr/>
        </p:nvGrpSpPr>
        <p:grpSpPr>
          <a:xfrm>
            <a:off x="34925" y="4437063"/>
            <a:ext cx="3671888" cy="2398712"/>
            <a:chOff x="22" y="2795"/>
            <a:chExt cx="2313" cy="1511"/>
          </a:xfrm>
        </p:grpSpPr>
        <p:grpSp>
          <p:nvGrpSpPr>
            <p:cNvPr id="3096" name="Group 93"/>
            <p:cNvGrpSpPr/>
            <p:nvPr/>
          </p:nvGrpSpPr>
          <p:grpSpPr>
            <a:xfrm>
              <a:off x="24" y="2795"/>
              <a:ext cx="2221" cy="864"/>
              <a:chOff x="725" y="2922"/>
              <a:chExt cx="2221" cy="864"/>
            </a:xfrm>
          </p:grpSpPr>
          <p:sp>
            <p:nvSpPr>
              <p:cNvPr id="3101" name="Text Box 88"/>
              <p:cNvSpPr txBox="1"/>
              <p:nvPr/>
            </p:nvSpPr>
            <p:spPr>
              <a:xfrm>
                <a:off x="725" y="2976"/>
                <a:ext cx="1384" cy="74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距转轴 </a:t>
                </a:r>
                <a:r>
                  <a:rPr lang="en-US" altLang="zh-CN" i="1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r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处</a:t>
                </a:r>
                <a:endPara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质元线量与</a:t>
                </a:r>
                <a:endPara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角量的关系：</a:t>
                </a:r>
                <a:endPara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3079" name="Object 89"/>
              <p:cNvGraphicFramePr/>
              <p:nvPr/>
            </p:nvGraphicFramePr>
            <p:xfrm>
              <a:off x="1954" y="2922"/>
              <a:ext cx="926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" r:id="rId7" imgW="457200" imgH="139700" progId="Equation.3">
                      <p:embed/>
                    </p:oleObj>
                  </mc:Choice>
                  <mc:Fallback>
                    <p:oleObj name="" r:id="rId7" imgW="457200" imgH="139700" progId="Equation.3">
                      <p:embed/>
                      <p:pic>
                        <p:nvPicPr>
                          <p:cNvPr id="0" name="图片 313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954" y="2922"/>
                            <a:ext cx="926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0" name="Object 90"/>
              <p:cNvGraphicFramePr/>
              <p:nvPr/>
            </p:nvGraphicFramePr>
            <p:xfrm>
              <a:off x="1941" y="3093"/>
              <a:ext cx="894" cy="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" name="" r:id="rId9" imgW="508000" imgH="228600" progId="Equation.3">
                      <p:embed/>
                    </p:oleObj>
                  </mc:Choice>
                  <mc:Fallback>
                    <p:oleObj name="" r:id="rId9" imgW="508000" imgH="228600" progId="Equation.3">
                      <p:embed/>
                      <p:pic>
                        <p:nvPicPr>
                          <p:cNvPr id="0" name="图片 3136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941" y="3093"/>
                            <a:ext cx="894" cy="4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1" name="Object 91"/>
              <p:cNvGraphicFramePr/>
              <p:nvPr/>
            </p:nvGraphicFramePr>
            <p:xfrm>
              <a:off x="1927" y="3364"/>
              <a:ext cx="1019" cy="4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" name="" r:id="rId11" imgW="584200" imgH="241300" progId="Equation.3">
                      <p:embed/>
                    </p:oleObj>
                  </mc:Choice>
                  <mc:Fallback>
                    <p:oleObj name="" r:id="rId11" imgW="584200" imgH="241300" progId="Equation.3">
                      <p:embed/>
                      <p:pic>
                        <p:nvPicPr>
                          <p:cNvPr id="0" name="图片 313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927" y="3364"/>
                            <a:ext cx="1019" cy="4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02" name="AutoShape 92"/>
              <p:cNvSpPr/>
              <p:nvPr/>
            </p:nvSpPr>
            <p:spPr>
              <a:xfrm>
                <a:off x="1804" y="3024"/>
                <a:ext cx="123" cy="633"/>
              </a:xfrm>
              <a:prstGeom prst="leftBrace">
                <a:avLst>
                  <a:gd name="adj1" fmla="val 42886"/>
                  <a:gd name="adj2" fmla="val 50000"/>
                </a:avLst>
              </a:prstGeom>
              <a:noFill/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097" name="Group 102"/>
            <p:cNvGrpSpPr/>
            <p:nvPr/>
          </p:nvGrpSpPr>
          <p:grpSpPr>
            <a:xfrm>
              <a:off x="22" y="3884"/>
              <a:ext cx="2313" cy="422"/>
              <a:chOff x="113" y="3889"/>
              <a:chExt cx="2313" cy="422"/>
            </a:xfrm>
          </p:grpSpPr>
          <p:sp>
            <p:nvSpPr>
              <p:cNvPr id="3100" name="Rectangle 96"/>
              <p:cNvSpPr/>
              <p:nvPr/>
            </p:nvSpPr>
            <p:spPr>
              <a:xfrm>
                <a:off x="113" y="3901"/>
                <a:ext cx="1837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定轴转动定律：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3078" name="Object 97"/>
              <p:cNvGraphicFramePr/>
              <p:nvPr/>
            </p:nvGraphicFramePr>
            <p:xfrm>
              <a:off x="1610" y="3889"/>
              <a:ext cx="816" cy="4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" name="" r:id="rId13" imgW="558800" imgH="241300" progId="Equation.3">
                      <p:embed/>
                    </p:oleObj>
                  </mc:Choice>
                  <mc:Fallback>
                    <p:oleObj name="" r:id="rId13" imgW="558800" imgH="241300" progId="Equation.3">
                      <p:embed/>
                      <p:pic>
                        <p:nvPicPr>
                          <p:cNvPr id="0" name="图片 3134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610" y="3889"/>
                            <a:ext cx="816" cy="4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98" name="Group 101"/>
            <p:cNvGrpSpPr/>
            <p:nvPr/>
          </p:nvGrpSpPr>
          <p:grpSpPr>
            <a:xfrm>
              <a:off x="22" y="3602"/>
              <a:ext cx="1651" cy="327"/>
              <a:chOff x="75" y="3521"/>
              <a:chExt cx="1651" cy="327"/>
            </a:xfrm>
          </p:grpSpPr>
          <p:sp>
            <p:nvSpPr>
              <p:cNvPr id="3099" name="Text Box 99"/>
              <p:cNvSpPr txBox="1"/>
              <p:nvPr/>
            </p:nvSpPr>
            <p:spPr>
              <a:xfrm>
                <a:off x="75" y="3521"/>
                <a:ext cx="1354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角动量：</a:t>
                </a:r>
                <a:endPara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3077" name="Object 100"/>
              <p:cNvGraphicFramePr/>
              <p:nvPr/>
            </p:nvGraphicFramePr>
            <p:xfrm>
              <a:off x="930" y="3561"/>
              <a:ext cx="796" cy="2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" name="" r:id="rId15" imgW="1129665" imgH="393700" progId="Equation.3">
                      <p:embed/>
                    </p:oleObj>
                  </mc:Choice>
                  <mc:Fallback>
                    <p:oleObj name="" r:id="rId15" imgW="1129665" imgH="393700" progId="Equation.3">
                      <p:embed/>
                      <p:pic>
                        <p:nvPicPr>
                          <p:cNvPr id="0" name="图片 3139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930" y="3561"/>
                            <a:ext cx="796" cy="27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4" name="Group 117"/>
          <p:cNvGrpSpPr/>
          <p:nvPr/>
        </p:nvGrpSpPr>
        <p:grpSpPr>
          <a:xfrm>
            <a:off x="4427538" y="4108450"/>
            <a:ext cx="4249737" cy="2705100"/>
            <a:chOff x="2562" y="2588"/>
            <a:chExt cx="2677" cy="1704"/>
          </a:xfrm>
        </p:grpSpPr>
        <p:sp>
          <p:nvSpPr>
            <p:cNvPr id="3091" name="Text Box 107"/>
            <p:cNvSpPr txBox="1"/>
            <p:nvPr/>
          </p:nvSpPr>
          <p:spPr>
            <a:xfrm>
              <a:off x="2570" y="2613"/>
              <a:ext cx="112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rPr>
                <a:t>转动惯量</a:t>
              </a:r>
              <a:r>
                <a: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rPr>
                <a:t>:</a:t>
              </a:r>
              <a:endParaRPr lang="en-US" altLang="zh-CN" sz="2800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3074" name="Object 108"/>
            <p:cNvGraphicFramePr/>
            <p:nvPr/>
          </p:nvGraphicFramePr>
          <p:xfrm>
            <a:off x="3651" y="2588"/>
            <a:ext cx="1134" cy="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7" imgW="812165" imgH="381000" progId="Equation.3">
                    <p:embed/>
                  </p:oleObj>
                </mc:Choice>
                <mc:Fallback>
                  <p:oleObj name="" r:id="rId17" imgW="812165" imgH="381000" progId="Equation.3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651" y="2588"/>
                          <a:ext cx="1134" cy="6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92" name="Group 110"/>
            <p:cNvGrpSpPr/>
            <p:nvPr/>
          </p:nvGrpSpPr>
          <p:grpSpPr>
            <a:xfrm>
              <a:off x="2562" y="3115"/>
              <a:ext cx="2677" cy="406"/>
              <a:chOff x="2517" y="3342"/>
              <a:chExt cx="2631" cy="406"/>
            </a:xfrm>
          </p:grpSpPr>
          <p:sp>
            <p:nvSpPr>
              <p:cNvPr id="3095" name="Text Box 104"/>
              <p:cNvSpPr txBox="1"/>
              <p:nvPr/>
            </p:nvSpPr>
            <p:spPr>
              <a:xfrm>
                <a:off x="2517" y="3353"/>
                <a:ext cx="1293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平行轴定理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:</a:t>
                </a:r>
                <a:endPara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3076" name="Object 109"/>
              <p:cNvGraphicFramePr/>
              <p:nvPr/>
            </p:nvGraphicFramePr>
            <p:xfrm>
              <a:off x="3787" y="3342"/>
              <a:ext cx="1361" cy="4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" name="" r:id="rId19" imgW="888365" imgH="241300" progId="Equation.3">
                      <p:embed/>
                    </p:oleObj>
                  </mc:Choice>
                  <mc:Fallback>
                    <p:oleObj name="" r:id="rId19" imgW="888365" imgH="241300" progId="Equation.3">
                      <p:embed/>
                      <p:pic>
                        <p:nvPicPr>
                          <p:cNvPr id="0" name="图片 3140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3787" y="3342"/>
                            <a:ext cx="1361" cy="40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075" name="Object 113"/>
            <p:cNvGraphicFramePr/>
            <p:nvPr/>
          </p:nvGraphicFramePr>
          <p:xfrm>
            <a:off x="2654" y="3702"/>
            <a:ext cx="1179" cy="4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21" imgW="812165" imgH="241300" progId="Equation.3">
                    <p:embed/>
                  </p:oleObj>
                </mc:Choice>
                <mc:Fallback>
                  <p:oleObj name="" r:id="rId21" imgW="812165" imgH="241300" progId="Equation.3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654" y="3702"/>
                          <a:ext cx="1179" cy="4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3" name="Text Box 114"/>
            <p:cNvSpPr txBox="1"/>
            <p:nvPr/>
          </p:nvSpPr>
          <p:spPr>
            <a:xfrm>
              <a:off x="2562" y="3475"/>
              <a:ext cx="2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rPr>
                <a:t>薄平板刚体的正交轴定理：</a:t>
              </a:r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3094" name="Text Box 115"/>
            <p:cNvSpPr txBox="1"/>
            <p:nvPr/>
          </p:nvSpPr>
          <p:spPr>
            <a:xfrm>
              <a:off x="2568" y="4004"/>
              <a:ext cx="26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圆盘（圆柱）、杆的转动惯量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sp>
        <p:nvSpPr>
          <p:cNvPr id="6260" name="Line 116"/>
          <p:cNvSpPr/>
          <p:nvPr/>
        </p:nvSpPr>
        <p:spPr>
          <a:xfrm>
            <a:off x="4427538" y="4076700"/>
            <a:ext cx="0" cy="2708275"/>
          </a:xfrm>
          <a:prstGeom prst="line">
            <a:avLst/>
          </a:prstGeom>
          <a:ln w="38100" cap="flat" cmpd="sng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/>
          <p:nvPr/>
        </p:nvGrpSpPr>
        <p:grpSpPr>
          <a:xfrm>
            <a:off x="633413" y="854075"/>
            <a:ext cx="4435475" cy="1422400"/>
            <a:chOff x="379" y="538"/>
            <a:chExt cx="2794" cy="896"/>
          </a:xfrm>
        </p:grpSpPr>
        <p:graphicFrame>
          <p:nvGraphicFramePr>
            <p:cNvPr id="32770" name="Object 41"/>
            <p:cNvGraphicFramePr>
              <a:graphicFrameLocks noChangeAspect="1"/>
            </p:cNvGraphicFramePr>
            <p:nvPr/>
          </p:nvGraphicFramePr>
          <p:xfrm>
            <a:off x="385" y="538"/>
            <a:ext cx="824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1308100" imgH="990600" progId="Equation.3">
                    <p:embed/>
                  </p:oleObj>
                </mc:Choice>
                <mc:Fallback>
                  <p:oleObj name="" r:id="rId1" imgW="1308100" imgH="990600" progId="Equation.3">
                    <p:embed/>
                    <p:pic>
                      <p:nvPicPr>
                        <p:cNvPr id="0" name="图片 319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85" y="538"/>
                          <a:ext cx="824" cy="6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1" name="Object 42"/>
            <p:cNvGraphicFramePr>
              <a:graphicFrameLocks noChangeAspect="1"/>
            </p:cNvGraphicFramePr>
            <p:nvPr/>
          </p:nvGraphicFramePr>
          <p:xfrm>
            <a:off x="1565" y="674"/>
            <a:ext cx="16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2552700" imgH="457200" progId="Equation.3">
                    <p:embed/>
                  </p:oleObj>
                </mc:Choice>
                <mc:Fallback>
                  <p:oleObj name="" r:id="rId3" imgW="2552700" imgH="457200" progId="Equation.3">
                    <p:embed/>
                    <p:pic>
                      <p:nvPicPr>
                        <p:cNvPr id="0" name="图片 319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565" y="674"/>
                          <a:ext cx="1608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2" name="Object 43"/>
            <p:cNvGraphicFramePr>
              <a:graphicFrameLocks noChangeAspect="1"/>
            </p:cNvGraphicFramePr>
            <p:nvPr/>
          </p:nvGraphicFramePr>
          <p:xfrm>
            <a:off x="379" y="1146"/>
            <a:ext cx="245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3898900" imgH="457200" progId="Equation.3">
                    <p:embed/>
                  </p:oleObj>
                </mc:Choice>
                <mc:Fallback>
                  <p:oleObj name="" r:id="rId5" imgW="3898900" imgH="457200" progId="Equation.3">
                    <p:embed/>
                    <p:pic>
                      <p:nvPicPr>
                        <p:cNvPr id="0" name="图片 319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9" y="1146"/>
                          <a:ext cx="2456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44"/>
          <p:cNvGrpSpPr/>
          <p:nvPr/>
        </p:nvGrpSpPr>
        <p:grpSpPr>
          <a:xfrm>
            <a:off x="139700" y="2205038"/>
            <a:ext cx="8769350" cy="1047750"/>
            <a:chOff x="68" y="1389"/>
            <a:chExt cx="5524" cy="660"/>
          </a:xfrm>
        </p:grpSpPr>
        <p:grpSp>
          <p:nvGrpSpPr>
            <p:cNvPr id="32774" name="Group 45"/>
            <p:cNvGrpSpPr/>
            <p:nvPr/>
          </p:nvGrpSpPr>
          <p:grpSpPr>
            <a:xfrm>
              <a:off x="68" y="1525"/>
              <a:ext cx="2041" cy="399"/>
              <a:chOff x="189" y="1434"/>
              <a:chExt cx="2237" cy="399"/>
            </a:xfrm>
          </p:grpSpPr>
          <p:sp>
            <p:nvSpPr>
              <p:cNvPr id="32775" name="Text Box 46"/>
              <p:cNvSpPr txBox="1"/>
              <p:nvPr/>
            </p:nvSpPr>
            <p:spPr>
              <a:xfrm>
                <a:off x="189" y="1434"/>
                <a:ext cx="414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(1)</a:t>
                </a:r>
                <a:endPara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32776" name="Object 47"/>
              <p:cNvGraphicFramePr>
                <a:graphicFrameLocks noChangeAspect="1"/>
              </p:cNvGraphicFramePr>
              <p:nvPr/>
            </p:nvGraphicFramePr>
            <p:xfrm>
              <a:off x="521" y="1434"/>
              <a:ext cx="1905" cy="3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" r:id="rId7" imgW="1091565" imgH="228600" progId="Equation.3">
                      <p:embed/>
                    </p:oleObj>
                  </mc:Choice>
                  <mc:Fallback>
                    <p:oleObj name="" r:id="rId7" imgW="1091565" imgH="228600" progId="Equation.3">
                      <p:embed/>
                      <p:pic>
                        <p:nvPicPr>
                          <p:cNvPr id="0" name="图片 319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21" y="1434"/>
                            <a:ext cx="1905" cy="39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2777" name="Object 48"/>
            <p:cNvGraphicFramePr>
              <a:graphicFrameLocks noChangeAspect="1"/>
            </p:cNvGraphicFramePr>
            <p:nvPr/>
          </p:nvGraphicFramePr>
          <p:xfrm>
            <a:off x="2064" y="1389"/>
            <a:ext cx="1633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9" imgW="1116965" imgH="406400" progId="Equation.3">
                    <p:embed/>
                  </p:oleObj>
                </mc:Choice>
                <mc:Fallback>
                  <p:oleObj name="" r:id="rId9" imgW="1116965" imgH="406400" progId="Equation.3">
                    <p:embed/>
                    <p:pic>
                      <p:nvPicPr>
                        <p:cNvPr id="0" name="图片 319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064" y="1389"/>
                          <a:ext cx="1633" cy="6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8" name="Object 49"/>
            <p:cNvGraphicFramePr>
              <a:graphicFrameLocks noChangeAspect="1"/>
            </p:cNvGraphicFramePr>
            <p:nvPr/>
          </p:nvGraphicFramePr>
          <p:xfrm>
            <a:off x="3696" y="1616"/>
            <a:ext cx="1208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11" imgW="1917700" imgH="330200" progId="Equation.3">
                    <p:embed/>
                  </p:oleObj>
                </mc:Choice>
                <mc:Fallback>
                  <p:oleObj name="" r:id="rId11" imgW="1917700" imgH="330200" progId="Equation.3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696" y="1616"/>
                          <a:ext cx="1208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79" name="Text Box 50"/>
            <p:cNvSpPr txBox="1"/>
            <p:nvPr/>
          </p:nvSpPr>
          <p:spPr>
            <a:xfrm>
              <a:off x="4876" y="1525"/>
              <a:ext cx="7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放热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Group 51"/>
          <p:cNvGrpSpPr/>
          <p:nvPr/>
        </p:nvGrpSpPr>
        <p:grpSpPr>
          <a:xfrm>
            <a:off x="571500" y="3116263"/>
            <a:ext cx="8408988" cy="889000"/>
            <a:chOff x="340" y="1888"/>
            <a:chExt cx="5297" cy="560"/>
          </a:xfrm>
        </p:grpSpPr>
        <p:graphicFrame>
          <p:nvGraphicFramePr>
            <p:cNvPr id="32781" name="Object 52"/>
            <p:cNvGraphicFramePr>
              <a:graphicFrameLocks noChangeAspect="1"/>
            </p:cNvGraphicFramePr>
            <p:nvPr/>
          </p:nvGraphicFramePr>
          <p:xfrm>
            <a:off x="340" y="1979"/>
            <a:ext cx="1996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3" imgW="1079500" imgH="228600" progId="Equation.3">
                    <p:embed/>
                  </p:oleObj>
                </mc:Choice>
                <mc:Fallback>
                  <p:oleObj name="" r:id="rId13" imgW="1079500" imgH="228600" progId="Equation.3">
                    <p:embed/>
                    <p:pic>
                      <p:nvPicPr>
                        <p:cNvPr id="0" name="图片 320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40" y="1979"/>
                          <a:ext cx="1996" cy="4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2" name="Object 53"/>
            <p:cNvGraphicFramePr>
              <a:graphicFrameLocks noChangeAspect="1"/>
            </p:cNvGraphicFramePr>
            <p:nvPr/>
          </p:nvGraphicFramePr>
          <p:xfrm>
            <a:off x="2355" y="1888"/>
            <a:ext cx="1432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5" imgW="2273300" imgH="889000" progId="Equation.3">
                    <p:embed/>
                  </p:oleObj>
                </mc:Choice>
                <mc:Fallback>
                  <p:oleObj name="" r:id="rId15" imgW="2273300" imgH="889000" progId="Equation.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355" y="1888"/>
                          <a:ext cx="1432" cy="5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3" name="Object 54"/>
            <p:cNvGraphicFramePr>
              <a:graphicFrameLocks noChangeAspect="1"/>
            </p:cNvGraphicFramePr>
            <p:nvPr/>
          </p:nvGraphicFramePr>
          <p:xfrm>
            <a:off x="3833" y="2069"/>
            <a:ext cx="113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7" imgW="1803400" imgH="330200" progId="Equation.3">
                    <p:embed/>
                  </p:oleObj>
                </mc:Choice>
                <mc:Fallback>
                  <p:oleObj name="" r:id="rId17" imgW="1803400" imgH="330200" progId="Equation.3">
                    <p:embed/>
                    <p:pic>
                      <p:nvPicPr>
                        <p:cNvPr id="0" name="图片 319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833" y="2069"/>
                          <a:ext cx="1136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84" name="Text Box 55"/>
            <p:cNvSpPr txBox="1"/>
            <p:nvPr/>
          </p:nvSpPr>
          <p:spPr>
            <a:xfrm>
              <a:off x="4921" y="1979"/>
              <a:ext cx="7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吸热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Group 56"/>
          <p:cNvGrpSpPr/>
          <p:nvPr/>
        </p:nvGrpSpPr>
        <p:grpSpPr>
          <a:xfrm>
            <a:off x="139700" y="5157788"/>
            <a:ext cx="5759450" cy="641350"/>
            <a:chOff x="68" y="3103"/>
            <a:chExt cx="3508" cy="359"/>
          </a:xfrm>
        </p:grpSpPr>
        <p:sp>
          <p:nvSpPr>
            <p:cNvPr id="32786" name="Text Box 57"/>
            <p:cNvSpPr txBox="1"/>
            <p:nvPr/>
          </p:nvSpPr>
          <p:spPr>
            <a:xfrm>
              <a:off x="68" y="3103"/>
              <a:ext cx="37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(2)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787" name="Object 58"/>
            <p:cNvGraphicFramePr>
              <a:graphicFrameLocks noChangeAspect="1"/>
            </p:cNvGraphicFramePr>
            <p:nvPr/>
          </p:nvGraphicFramePr>
          <p:xfrm>
            <a:off x="444" y="3158"/>
            <a:ext cx="226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9" imgW="3594100" imgH="482600" progId="Equation.3">
                    <p:embed/>
                  </p:oleObj>
                </mc:Choice>
                <mc:Fallback>
                  <p:oleObj name="" r:id="rId19" imgW="3594100" imgH="482600" progId="Equation.3">
                    <p:embed/>
                    <p:pic>
                      <p:nvPicPr>
                        <p:cNvPr id="0" name="图片 3191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44" y="3158"/>
                          <a:ext cx="2264" cy="3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8" name="Object 59"/>
            <p:cNvGraphicFramePr>
              <a:graphicFrameLocks noChangeAspect="1"/>
            </p:cNvGraphicFramePr>
            <p:nvPr/>
          </p:nvGraphicFramePr>
          <p:xfrm>
            <a:off x="2744" y="3203"/>
            <a:ext cx="83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21" imgW="1320165" imgH="330200" progId="Equation.3">
                    <p:embed/>
                  </p:oleObj>
                </mc:Choice>
                <mc:Fallback>
                  <p:oleObj name="" r:id="rId21" imgW="1320165" imgH="330200" progId="Equation.3">
                    <p:embed/>
                    <p:pic>
                      <p:nvPicPr>
                        <p:cNvPr id="0" name="图片 3192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744" y="3203"/>
                          <a:ext cx="832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60"/>
          <p:cNvGrpSpPr/>
          <p:nvPr/>
        </p:nvGrpSpPr>
        <p:grpSpPr>
          <a:xfrm>
            <a:off x="139700" y="5803900"/>
            <a:ext cx="3187700" cy="977900"/>
            <a:chOff x="68" y="3656"/>
            <a:chExt cx="2008" cy="616"/>
          </a:xfrm>
        </p:grpSpPr>
        <p:sp>
          <p:nvSpPr>
            <p:cNvPr id="32790" name="Text Box 61"/>
            <p:cNvSpPr txBox="1"/>
            <p:nvPr/>
          </p:nvSpPr>
          <p:spPr>
            <a:xfrm>
              <a:off x="68" y="3800"/>
              <a:ext cx="37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(3)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791" name="Object 62"/>
            <p:cNvGraphicFramePr>
              <a:graphicFrameLocks noChangeAspect="1"/>
            </p:cNvGraphicFramePr>
            <p:nvPr/>
          </p:nvGraphicFramePr>
          <p:xfrm>
            <a:off x="500" y="3656"/>
            <a:ext cx="1576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" r:id="rId23" imgW="2501900" imgH="977900" progId="Equation.3">
                    <p:embed/>
                  </p:oleObj>
                </mc:Choice>
                <mc:Fallback>
                  <p:oleObj name="" r:id="rId23" imgW="2501900" imgH="977900" progId="Equation.3">
                    <p:embed/>
                    <p:pic>
                      <p:nvPicPr>
                        <p:cNvPr id="0" name="图片 3196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500" y="3656"/>
                          <a:ext cx="1576" cy="6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63"/>
          <p:cNvGrpSpPr/>
          <p:nvPr/>
        </p:nvGrpSpPr>
        <p:grpSpPr>
          <a:xfrm>
            <a:off x="5467350" y="-26987"/>
            <a:ext cx="3641725" cy="2438400"/>
            <a:chOff x="3216" y="2102"/>
            <a:chExt cx="2294" cy="1536"/>
          </a:xfrm>
        </p:grpSpPr>
        <p:sp>
          <p:nvSpPr>
            <p:cNvPr id="32793" name="Line 64"/>
            <p:cNvSpPr/>
            <p:nvPr/>
          </p:nvSpPr>
          <p:spPr>
            <a:xfrm>
              <a:off x="3313" y="3350"/>
              <a:ext cx="16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4" name="Line 65"/>
            <p:cNvSpPr/>
            <p:nvPr/>
          </p:nvSpPr>
          <p:spPr>
            <a:xfrm flipV="1">
              <a:off x="3313" y="2144"/>
              <a:ext cx="0" cy="120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5" name="Line 66"/>
            <p:cNvSpPr/>
            <p:nvPr/>
          </p:nvSpPr>
          <p:spPr>
            <a:xfrm flipV="1">
              <a:off x="3313" y="2934"/>
              <a:ext cx="485" cy="4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pSp>
          <p:nvGrpSpPr>
            <p:cNvPr id="32796" name="Group 67"/>
            <p:cNvGrpSpPr/>
            <p:nvPr/>
          </p:nvGrpSpPr>
          <p:grpSpPr>
            <a:xfrm>
              <a:off x="3798" y="2518"/>
              <a:ext cx="550" cy="416"/>
              <a:chOff x="1200" y="2592"/>
              <a:chExt cx="816" cy="480"/>
            </a:xfrm>
          </p:grpSpPr>
          <p:sp>
            <p:nvSpPr>
              <p:cNvPr id="32797" name="Line 68"/>
              <p:cNvSpPr/>
              <p:nvPr/>
            </p:nvSpPr>
            <p:spPr>
              <a:xfrm flipV="1">
                <a:off x="1200" y="2832"/>
                <a:ext cx="384" cy="24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798" name="Line 69"/>
              <p:cNvSpPr/>
              <p:nvPr/>
            </p:nvSpPr>
            <p:spPr>
              <a:xfrm flipV="1">
                <a:off x="1488" y="2592"/>
                <a:ext cx="528" cy="288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  <p:sp>
            <p:nvSpPr>
              <p:cNvPr id="32799" name="Line 70"/>
              <p:cNvSpPr/>
              <p:nvPr/>
            </p:nvSpPr>
            <p:spPr>
              <a:xfrm flipV="1">
                <a:off x="1200" y="2736"/>
                <a:ext cx="0" cy="336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2800" name="Line 71"/>
              <p:cNvSpPr/>
              <p:nvPr/>
            </p:nvSpPr>
            <p:spPr>
              <a:xfrm flipV="1">
                <a:off x="1200" y="2592"/>
                <a:ext cx="0" cy="19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801" name="Line 72"/>
              <p:cNvSpPr/>
              <p:nvPr/>
            </p:nvSpPr>
            <p:spPr>
              <a:xfrm>
                <a:off x="1200" y="2592"/>
                <a:ext cx="432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2802" name="Line 73"/>
              <p:cNvSpPr/>
              <p:nvPr/>
            </p:nvSpPr>
            <p:spPr>
              <a:xfrm>
                <a:off x="1584" y="2592"/>
                <a:ext cx="432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2803" name="Line 74"/>
            <p:cNvSpPr/>
            <p:nvPr/>
          </p:nvSpPr>
          <p:spPr>
            <a:xfrm>
              <a:off x="3798" y="2934"/>
              <a:ext cx="0" cy="4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32804" name="Line 75"/>
            <p:cNvSpPr/>
            <p:nvPr/>
          </p:nvSpPr>
          <p:spPr>
            <a:xfrm>
              <a:off x="4348" y="2560"/>
              <a:ext cx="0" cy="83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32805" name="Text Box 76"/>
            <p:cNvSpPr txBox="1"/>
            <p:nvPr/>
          </p:nvSpPr>
          <p:spPr>
            <a:xfrm>
              <a:off x="3216" y="3309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6" name="Text Box 77"/>
            <p:cNvSpPr txBox="1"/>
            <p:nvPr/>
          </p:nvSpPr>
          <p:spPr>
            <a:xfrm>
              <a:off x="3734" y="335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7" name="Text Box 78"/>
            <p:cNvSpPr txBox="1"/>
            <p:nvPr/>
          </p:nvSpPr>
          <p:spPr>
            <a:xfrm>
              <a:off x="4251" y="335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8" name="Text Box 79"/>
            <p:cNvSpPr txBox="1"/>
            <p:nvPr/>
          </p:nvSpPr>
          <p:spPr>
            <a:xfrm>
              <a:off x="4468" y="3307"/>
              <a:ext cx="104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V(10</a:t>
              </a:r>
              <a:r>
                <a:rPr lang="en-US" altLang="zh-CN" sz="2800" baseline="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-3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r>
                <a:rPr lang="en-US" altLang="zh-CN" sz="2800" baseline="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9" name="Text Box 80"/>
            <p:cNvSpPr txBox="1"/>
            <p:nvPr/>
          </p:nvSpPr>
          <p:spPr>
            <a:xfrm>
              <a:off x="3701" y="2976"/>
              <a:ext cx="24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0" name="Text Box 81"/>
            <p:cNvSpPr txBox="1"/>
            <p:nvPr/>
          </p:nvSpPr>
          <p:spPr>
            <a:xfrm>
              <a:off x="4380" y="2352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1" name="Text Box 82"/>
            <p:cNvSpPr txBox="1"/>
            <p:nvPr/>
          </p:nvSpPr>
          <p:spPr>
            <a:xfrm>
              <a:off x="3552" y="2352"/>
              <a:ext cx="21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2" name="Text Box 83"/>
            <p:cNvSpPr txBox="1"/>
            <p:nvPr/>
          </p:nvSpPr>
          <p:spPr>
            <a:xfrm>
              <a:off x="3345" y="2102"/>
              <a:ext cx="54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T(k)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Group 84"/>
          <p:cNvGrpSpPr/>
          <p:nvPr/>
        </p:nvGrpSpPr>
        <p:grpSpPr>
          <a:xfrm>
            <a:off x="31750" y="0"/>
            <a:ext cx="5364163" cy="946150"/>
            <a:chOff x="0" y="0"/>
            <a:chExt cx="3379" cy="596"/>
          </a:xfrm>
        </p:grpSpPr>
        <p:sp>
          <p:nvSpPr>
            <p:cNvPr id="32814" name="Text Box 85"/>
            <p:cNvSpPr txBox="1"/>
            <p:nvPr/>
          </p:nvSpPr>
          <p:spPr>
            <a:xfrm>
              <a:off x="0" y="0"/>
              <a:ext cx="3379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1. 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解：单原子分子的自由度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i=3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ab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是等压过程。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815" name="Object 86"/>
            <p:cNvGraphicFramePr>
              <a:graphicFrameLocks noChangeAspect="1"/>
            </p:cNvGraphicFramePr>
            <p:nvPr/>
          </p:nvGraphicFramePr>
          <p:xfrm>
            <a:off x="1655" y="255"/>
            <a:ext cx="1408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25" imgW="698500" imgH="177800" progId="Equation.3">
                    <p:embed/>
                  </p:oleObj>
                </mc:Choice>
                <mc:Fallback>
                  <p:oleObj name="" r:id="rId25" imgW="698500" imgH="177800" progId="Equation.3">
                    <p:embed/>
                    <p:pic>
                      <p:nvPicPr>
                        <p:cNvPr id="0" name="图片 3203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655" y="255"/>
                          <a:ext cx="1408" cy="3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87"/>
          <p:cNvGrpSpPr/>
          <p:nvPr/>
        </p:nvGrpSpPr>
        <p:grpSpPr>
          <a:xfrm>
            <a:off x="211138" y="3860800"/>
            <a:ext cx="8859837" cy="1455738"/>
            <a:chOff x="113" y="2377"/>
            <a:chExt cx="5581" cy="917"/>
          </a:xfrm>
        </p:grpSpPr>
        <p:sp>
          <p:nvSpPr>
            <p:cNvPr id="32817" name="Text Box 88"/>
            <p:cNvSpPr txBox="1"/>
            <p:nvPr/>
          </p:nvSpPr>
          <p:spPr>
            <a:xfrm>
              <a:off x="4978" y="2704"/>
              <a:ext cx="7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吸热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818" name="Object 89"/>
            <p:cNvGraphicFramePr>
              <a:graphicFrameLocks noChangeAspect="1"/>
            </p:cNvGraphicFramePr>
            <p:nvPr/>
          </p:nvGraphicFramePr>
          <p:xfrm>
            <a:off x="113" y="2551"/>
            <a:ext cx="4929" cy="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27" imgW="2946400" imgH="444500" progId="Equation.3">
                    <p:embed/>
                  </p:oleObj>
                </mc:Choice>
                <mc:Fallback>
                  <p:oleObj name="" r:id="rId27" imgW="2946400" imgH="444500" progId="Equation.3">
                    <p:embed/>
                    <p:pic>
                      <p:nvPicPr>
                        <p:cNvPr id="0" name="图片 3202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13" y="2551"/>
                          <a:ext cx="4929" cy="7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19" name="Text Box 90"/>
            <p:cNvSpPr txBox="1"/>
            <p:nvPr/>
          </p:nvSpPr>
          <p:spPr>
            <a:xfrm>
              <a:off x="113" y="2377"/>
              <a:ext cx="124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等温过程：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333375"/>
            <a:ext cx="8301038" cy="4968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8316913" y="1052513"/>
            <a:ext cx="647700" cy="4619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79388" y="117475"/>
            <a:ext cx="8642350" cy="2619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80288" y="1052513"/>
            <a:ext cx="6477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813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950" y="2925763"/>
            <a:ext cx="8834438" cy="2278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380288" y="3141663"/>
            <a:ext cx="6477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260350"/>
            <a:ext cx="8601075" cy="2362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16840"/>
            <a:ext cx="7308215" cy="57842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15" y="5527040"/>
            <a:ext cx="1887855" cy="13309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188595"/>
            <a:ext cx="5676900" cy="3806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85" y="4293235"/>
            <a:ext cx="4003675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" y="188595"/>
            <a:ext cx="5448300" cy="3317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3429000"/>
            <a:ext cx="4000500" cy="1755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" y="5229225"/>
            <a:ext cx="4613275" cy="1543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5" y="3213100"/>
            <a:ext cx="4064000" cy="34474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260350"/>
            <a:ext cx="6130925" cy="2917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3140710"/>
            <a:ext cx="3771900" cy="35972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404495"/>
            <a:ext cx="5921375" cy="3749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55" y="4509135"/>
            <a:ext cx="3314700" cy="23018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332740"/>
            <a:ext cx="8385175" cy="3082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0" y="620395"/>
            <a:ext cx="727075" cy="1558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3213100"/>
            <a:ext cx="7553960" cy="3482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05" y="5157470"/>
            <a:ext cx="1425575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6"/>
          <p:cNvGrpSpPr/>
          <p:nvPr/>
        </p:nvGrpSpPr>
        <p:grpSpPr>
          <a:xfrm>
            <a:off x="4500563" y="-26987"/>
            <a:ext cx="4419600" cy="2735262"/>
            <a:chOff x="2835" y="-17"/>
            <a:chExt cx="2784" cy="1723"/>
          </a:xfrm>
        </p:grpSpPr>
        <p:sp>
          <p:nvSpPr>
            <p:cNvPr id="4130" name="Rectangle 15"/>
            <p:cNvSpPr/>
            <p:nvPr/>
          </p:nvSpPr>
          <p:spPr>
            <a:xfrm>
              <a:off x="2971" y="890"/>
              <a:ext cx="190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rPr>
                <a:t>机械能守恒定律：</a:t>
              </a:r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pSp>
          <p:nvGrpSpPr>
            <p:cNvPr id="4131" name="Group 85"/>
            <p:cNvGrpSpPr/>
            <p:nvPr/>
          </p:nvGrpSpPr>
          <p:grpSpPr>
            <a:xfrm>
              <a:off x="3061" y="1114"/>
              <a:ext cx="2430" cy="592"/>
              <a:chOff x="3052" y="722"/>
              <a:chExt cx="2430" cy="592"/>
            </a:xfrm>
          </p:grpSpPr>
          <p:graphicFrame>
            <p:nvGraphicFramePr>
              <p:cNvPr id="4110" name="Object 16"/>
              <p:cNvGraphicFramePr/>
              <p:nvPr/>
            </p:nvGraphicFramePr>
            <p:xfrm>
              <a:off x="3052" y="722"/>
              <a:ext cx="1597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" r:id="rId1" imgW="2463800" imgH="889000" progId="Equation.3">
                      <p:embed/>
                    </p:oleObj>
                  </mc:Choice>
                  <mc:Fallback>
                    <p:oleObj name="" r:id="rId1" imgW="2463800" imgH="889000" progId="Equation.3">
                      <p:embed/>
                      <p:pic>
                        <p:nvPicPr>
                          <p:cNvPr id="0" name="图片 3128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052" y="722"/>
                            <a:ext cx="1597" cy="5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37" name="Text Box 17"/>
              <p:cNvSpPr txBox="1"/>
              <p:nvPr/>
            </p:nvSpPr>
            <p:spPr>
              <a:xfrm>
                <a:off x="4608" y="845"/>
                <a:ext cx="874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常量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p:grpSp>
        <p:sp>
          <p:nvSpPr>
            <p:cNvPr id="4132" name="Line 24"/>
            <p:cNvSpPr/>
            <p:nvPr/>
          </p:nvSpPr>
          <p:spPr>
            <a:xfrm>
              <a:off x="2880" y="28"/>
              <a:ext cx="0" cy="1633"/>
            </a:xfrm>
            <a:prstGeom prst="line">
              <a:avLst/>
            </a:prstGeom>
            <a:ln w="38100" cap="flat" cmpd="sng">
              <a:solidFill>
                <a:srgbClr val="6600FF"/>
              </a:solidFill>
              <a:prstDash val="dashDot"/>
              <a:headEnd type="none" w="med" len="med"/>
              <a:tailEnd type="none" w="med" len="med"/>
            </a:ln>
          </p:spPr>
        </p:sp>
        <p:sp>
          <p:nvSpPr>
            <p:cNvPr id="4133" name="Rectangle 35"/>
            <p:cNvSpPr/>
            <p:nvPr/>
          </p:nvSpPr>
          <p:spPr>
            <a:xfrm>
              <a:off x="2835" y="56"/>
              <a:ext cx="27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rgbClr val="66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 </a:t>
              </a:r>
              <a:r>
                <a:rPr lang="zh-CN" altLang="en-US" dirty="0">
                  <a:latin typeface="黑体" panose="02010609060101010101" pitchFamily="2" charset="-122"/>
                  <a:ea typeface="黑体" panose="02010609060101010101" pitchFamily="2" charset="-122"/>
                </a:rPr>
                <a:t>角动量定理：</a:t>
              </a:r>
              <a:endParaRPr lang="zh-CN" altLang="en-US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4107" name="Object 36"/>
            <p:cNvGraphicFramePr/>
            <p:nvPr/>
          </p:nvGraphicFramePr>
          <p:xfrm>
            <a:off x="4059" y="-17"/>
            <a:ext cx="1098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647700" imgH="228600" progId="Equation.3">
                    <p:embed/>
                  </p:oleObj>
                </mc:Choice>
                <mc:Fallback>
                  <p:oleObj name="" r:id="rId3" imgW="647700" imgH="228600" progId="Equation.3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59" y="-17"/>
                          <a:ext cx="1098" cy="3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34" name="Rectangle 38"/>
            <p:cNvSpPr/>
            <p:nvPr/>
          </p:nvSpPr>
          <p:spPr>
            <a:xfrm>
              <a:off x="2935" y="300"/>
              <a:ext cx="230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rPr>
                <a:t>角动量守恒定律：</a:t>
              </a:r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4108" name="Object 40"/>
            <p:cNvGraphicFramePr/>
            <p:nvPr/>
          </p:nvGraphicFramePr>
          <p:xfrm>
            <a:off x="2971" y="521"/>
            <a:ext cx="998" cy="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735965" imgH="292100" progId="Equation.3">
                    <p:embed/>
                  </p:oleObj>
                </mc:Choice>
                <mc:Fallback>
                  <p:oleObj name="" r:id="rId5" imgW="735965" imgH="292100" progId="Equation.3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1" y="521"/>
                          <a:ext cx="998" cy="5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35" name="Group 86"/>
            <p:cNvGrpSpPr/>
            <p:nvPr/>
          </p:nvGrpSpPr>
          <p:grpSpPr>
            <a:xfrm>
              <a:off x="4255" y="572"/>
              <a:ext cx="1347" cy="327"/>
              <a:chOff x="3470" y="2750"/>
              <a:chExt cx="1347" cy="327"/>
            </a:xfrm>
          </p:grpSpPr>
          <p:graphicFrame>
            <p:nvGraphicFramePr>
              <p:cNvPr id="4109" name="Object 42"/>
              <p:cNvGraphicFramePr/>
              <p:nvPr/>
            </p:nvGraphicFramePr>
            <p:xfrm>
              <a:off x="3470" y="2786"/>
              <a:ext cx="635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" r:id="rId7" imgW="799465" imgH="330200" progId="Equation.3">
                      <p:embed/>
                    </p:oleObj>
                  </mc:Choice>
                  <mc:Fallback>
                    <p:oleObj name="" r:id="rId7" imgW="799465" imgH="330200" progId="Equation.3">
                      <p:embed/>
                      <p:pic>
                        <p:nvPicPr>
                          <p:cNvPr id="0" name="图片 312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470" y="2786"/>
                            <a:ext cx="635" cy="26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36" name="Text Box 43"/>
              <p:cNvSpPr txBox="1"/>
              <p:nvPr/>
            </p:nvSpPr>
            <p:spPr>
              <a:xfrm>
                <a:off x="4105" y="2750"/>
                <a:ext cx="71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常量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p:grpSp>
      </p:grpSp>
      <p:grpSp>
        <p:nvGrpSpPr>
          <p:cNvPr id="7" name="Group 95"/>
          <p:cNvGrpSpPr/>
          <p:nvPr/>
        </p:nvGrpSpPr>
        <p:grpSpPr>
          <a:xfrm>
            <a:off x="34925" y="44450"/>
            <a:ext cx="4537075" cy="2592388"/>
            <a:chOff x="22" y="28"/>
            <a:chExt cx="2858" cy="1633"/>
          </a:xfrm>
        </p:grpSpPr>
        <p:sp>
          <p:nvSpPr>
            <p:cNvPr id="4127" name="Rectangle 45"/>
            <p:cNvSpPr/>
            <p:nvPr/>
          </p:nvSpPr>
          <p:spPr>
            <a:xfrm>
              <a:off x="22" y="64"/>
              <a:ext cx="129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力矩的功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: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4104" name="Object 46"/>
            <p:cNvGraphicFramePr/>
            <p:nvPr/>
          </p:nvGraphicFramePr>
          <p:xfrm>
            <a:off x="1088" y="28"/>
            <a:ext cx="1021" cy="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9" imgW="774065" imgH="279400" progId="Equation.3">
                    <p:embed/>
                  </p:oleObj>
                </mc:Choice>
                <mc:Fallback>
                  <p:oleObj name="" r:id="rId9" imgW="774065" imgH="279400" progId="Equation.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88" y="28"/>
                          <a:ext cx="1021" cy="4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8" name="Rectangle 47"/>
            <p:cNvSpPr/>
            <p:nvPr/>
          </p:nvSpPr>
          <p:spPr>
            <a:xfrm>
              <a:off x="23" y="564"/>
              <a:ext cx="115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转动动能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: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4105" name="Object 48"/>
            <p:cNvGraphicFramePr/>
            <p:nvPr/>
          </p:nvGraphicFramePr>
          <p:xfrm>
            <a:off x="1043" y="462"/>
            <a:ext cx="1021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11" imgW="1752600" imgH="889000" progId="Equation.3">
                    <p:embed/>
                  </p:oleObj>
                </mc:Choice>
                <mc:Fallback>
                  <p:oleObj name="" r:id="rId11" imgW="1752600" imgH="889000" progId="Equation.3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043" y="462"/>
                          <a:ext cx="1021" cy="5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6" name="Object 49"/>
            <p:cNvGraphicFramePr/>
            <p:nvPr/>
          </p:nvGraphicFramePr>
          <p:xfrm>
            <a:off x="1066" y="972"/>
            <a:ext cx="1814" cy="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3" imgW="1205230" imgH="405765" progId="Equation.3">
                    <p:embed/>
                  </p:oleObj>
                </mc:Choice>
                <mc:Fallback>
                  <p:oleObj name="" r:id="rId13" imgW="1205230" imgH="405765" progId="Equation.3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066" y="972"/>
                          <a:ext cx="1814" cy="6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9" name="Rectangle 50"/>
            <p:cNvSpPr/>
            <p:nvPr/>
          </p:nvSpPr>
          <p:spPr>
            <a:xfrm>
              <a:off x="22" y="1152"/>
              <a:ext cx="163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动能定理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: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11" name="Group 97"/>
          <p:cNvGrpSpPr/>
          <p:nvPr/>
        </p:nvGrpSpPr>
        <p:grpSpPr>
          <a:xfrm>
            <a:off x="34925" y="2633663"/>
            <a:ext cx="8858250" cy="825500"/>
            <a:chOff x="22" y="1659"/>
            <a:chExt cx="5580" cy="520"/>
          </a:xfrm>
        </p:grpSpPr>
        <p:grpSp>
          <p:nvGrpSpPr>
            <p:cNvPr id="4124" name="Group 93"/>
            <p:cNvGrpSpPr/>
            <p:nvPr/>
          </p:nvGrpSpPr>
          <p:grpSpPr>
            <a:xfrm>
              <a:off x="22" y="1659"/>
              <a:ext cx="2903" cy="501"/>
              <a:chOff x="340" y="2931"/>
              <a:chExt cx="2903" cy="501"/>
            </a:xfrm>
          </p:grpSpPr>
          <p:graphicFrame>
            <p:nvGraphicFramePr>
              <p:cNvPr id="4103" name="Object 88"/>
              <p:cNvGraphicFramePr/>
              <p:nvPr/>
            </p:nvGraphicFramePr>
            <p:xfrm>
              <a:off x="1471" y="2931"/>
              <a:ext cx="1772" cy="5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" name="" r:id="rId15" imgW="1078865" imgH="304800" progId="Equation.3">
                      <p:embed/>
                    </p:oleObj>
                  </mc:Choice>
                  <mc:Fallback>
                    <p:oleObj name="" r:id="rId15" imgW="1078865" imgH="304800" progId="Equation.3">
                      <p:embed/>
                      <p:pic>
                        <p:nvPicPr>
                          <p:cNvPr id="0" name="图片 3113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471" y="2931"/>
                            <a:ext cx="1772" cy="50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26" name="Text Box 91"/>
              <p:cNvSpPr txBox="1"/>
              <p:nvPr/>
            </p:nvSpPr>
            <p:spPr>
              <a:xfrm>
                <a:off x="340" y="3014"/>
                <a:ext cx="127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</a:rPr>
                  <a:t>进动角速度：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125" name="Text Box 94"/>
            <p:cNvSpPr txBox="1"/>
            <p:nvPr/>
          </p:nvSpPr>
          <p:spPr>
            <a:xfrm>
              <a:off x="3004" y="1661"/>
              <a:ext cx="2598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自旋角动量指向外（内），进动角速度为逆（顺）时针</a:t>
              </a:r>
              <a:r>
                <a:rPr lang="en-US" altLang="zh-CN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.</a:t>
              </a:r>
              <a:endParaRPr lang="en-US" altLang="zh-CN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3" name="Group 190"/>
          <p:cNvGrpSpPr/>
          <p:nvPr/>
        </p:nvGrpSpPr>
        <p:grpSpPr>
          <a:xfrm>
            <a:off x="34925" y="3384550"/>
            <a:ext cx="9109075" cy="1022350"/>
            <a:chOff x="22" y="2132"/>
            <a:chExt cx="5334" cy="644"/>
          </a:xfrm>
        </p:grpSpPr>
        <p:sp>
          <p:nvSpPr>
            <p:cNvPr id="4121" name="Rectangle 98"/>
            <p:cNvSpPr/>
            <p:nvPr/>
          </p:nvSpPr>
          <p:spPr>
            <a:xfrm>
              <a:off x="22" y="2132"/>
              <a:ext cx="5125" cy="3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/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第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4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章 流体运动简介</a:t>
              </a:r>
              <a:endParaRPr lang="zh-CN" altLang="en-US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4122" name="Rectangle 118"/>
            <p:cNvSpPr/>
            <p:nvPr/>
          </p:nvSpPr>
          <p:spPr>
            <a:xfrm>
              <a:off x="22" y="2388"/>
              <a:ext cx="1724" cy="36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marL="533400" indent="-533400">
                <a:spcBef>
                  <a:spcPct val="2000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</a:rPr>
                <a:t>连续性方程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:</a:t>
              </a:r>
              <a:endParaRPr lang="en-US" altLang="zh-CN" sz="2800" i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01" name="Object 119"/>
            <p:cNvGraphicFramePr/>
            <p:nvPr/>
          </p:nvGraphicFramePr>
          <p:xfrm>
            <a:off x="1128" y="2388"/>
            <a:ext cx="1252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7" imgW="773430" imgH="215900" progId="Equation.3">
                    <p:embed/>
                  </p:oleObj>
                </mc:Choice>
                <mc:Fallback>
                  <p:oleObj name="" r:id="rId17" imgW="773430" imgH="215900" progId="Equation.3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28" y="2388"/>
                          <a:ext cx="1252" cy="3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3" name="Rectangle 152"/>
            <p:cNvSpPr/>
            <p:nvPr/>
          </p:nvSpPr>
          <p:spPr>
            <a:xfrm>
              <a:off x="2861" y="2205"/>
              <a:ext cx="2495" cy="27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/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分支流管的连续性方程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:</a:t>
              </a:r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02" name="Object 153"/>
            <p:cNvGraphicFramePr/>
            <p:nvPr/>
          </p:nvGraphicFramePr>
          <p:xfrm>
            <a:off x="3088" y="2387"/>
            <a:ext cx="1969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9" imgW="1206500" imgH="228600" progId="Equation.3">
                    <p:embed/>
                  </p:oleObj>
                </mc:Choice>
                <mc:Fallback>
                  <p:oleObj name="" r:id="rId19" imgW="1206500" imgH="228600" progId="Equation.3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088" y="2387"/>
                          <a:ext cx="1969" cy="3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91"/>
          <p:cNvGrpSpPr/>
          <p:nvPr/>
        </p:nvGrpSpPr>
        <p:grpSpPr>
          <a:xfrm>
            <a:off x="36513" y="4076700"/>
            <a:ext cx="8856662" cy="1023938"/>
            <a:chOff x="23" y="2568"/>
            <a:chExt cx="5579" cy="645"/>
          </a:xfrm>
        </p:grpSpPr>
        <p:sp>
          <p:nvSpPr>
            <p:cNvPr id="4120" name="Text Box 154"/>
            <p:cNvSpPr txBox="1"/>
            <p:nvPr/>
          </p:nvSpPr>
          <p:spPr>
            <a:xfrm>
              <a:off x="23" y="2740"/>
              <a:ext cx="5579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伯努利方程：</a:t>
              </a:r>
              <a:endParaRPr lang="zh-CN" altLang="en-US" sz="2800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4100" name="Object 156"/>
            <p:cNvGraphicFramePr/>
            <p:nvPr/>
          </p:nvGraphicFramePr>
          <p:xfrm>
            <a:off x="1338" y="2568"/>
            <a:ext cx="2268" cy="6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21" imgW="1306830" imgH="405765" progId="Equation.3">
                    <p:embed/>
                  </p:oleObj>
                </mc:Choice>
                <mc:Fallback>
                  <p:oleObj name="" r:id="rId21" imgW="1306830" imgH="405765" progId="Equation.3">
                    <p:embed/>
                    <p:pic>
                      <p:nvPicPr>
                        <p:cNvPr id="0" name="图片 3101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338" y="2568"/>
                          <a:ext cx="2268" cy="6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92"/>
          <p:cNvGrpSpPr/>
          <p:nvPr/>
        </p:nvGrpSpPr>
        <p:grpSpPr>
          <a:xfrm>
            <a:off x="0" y="5006975"/>
            <a:ext cx="5364163" cy="654050"/>
            <a:chOff x="0" y="3154"/>
            <a:chExt cx="3379" cy="412"/>
          </a:xfrm>
        </p:grpSpPr>
        <p:sp>
          <p:nvSpPr>
            <p:cNvPr id="4119" name="Rectangle 163"/>
            <p:cNvSpPr/>
            <p:nvPr/>
          </p:nvSpPr>
          <p:spPr>
            <a:xfrm>
              <a:off x="0" y="3175"/>
              <a:ext cx="270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宋体" panose="02010600030101010101" pitchFamily="2" charset="-122"/>
                </a:rPr>
                <a:t>小孔流速：</a:t>
              </a:r>
              <a:endParaRPr lang="zh-CN" altLang="en-US" sz="2800" dirty="0">
                <a:latin typeface="宋体" panose="02010600030101010101" pitchFamily="2" charset="-122"/>
              </a:endParaRPr>
            </a:p>
          </p:txBody>
        </p:sp>
        <p:graphicFrame>
          <p:nvGraphicFramePr>
            <p:cNvPr id="4099" name="Object 181"/>
            <p:cNvGraphicFramePr/>
            <p:nvPr/>
          </p:nvGraphicFramePr>
          <p:xfrm>
            <a:off x="1068" y="3154"/>
            <a:ext cx="2311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23" imgW="1662430" imgH="254000" progId="Equation.3">
                    <p:embed/>
                  </p:oleObj>
                </mc:Choice>
                <mc:Fallback>
                  <p:oleObj name="" r:id="rId23" imgW="1662430" imgH="254000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68" y="3154"/>
                          <a:ext cx="2311" cy="4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93"/>
          <p:cNvGrpSpPr/>
          <p:nvPr/>
        </p:nvGrpSpPr>
        <p:grpSpPr>
          <a:xfrm>
            <a:off x="0" y="5589588"/>
            <a:ext cx="6156325" cy="1300162"/>
            <a:chOff x="0" y="3521"/>
            <a:chExt cx="3878" cy="819"/>
          </a:xfrm>
        </p:grpSpPr>
        <p:sp>
          <p:nvSpPr>
            <p:cNvPr id="4118" name="Rectangle 184"/>
            <p:cNvSpPr/>
            <p:nvPr/>
          </p:nvSpPr>
          <p:spPr>
            <a:xfrm>
              <a:off x="0" y="3521"/>
              <a:ext cx="3311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黏性流体的伯努利方程： </a:t>
              </a:r>
              <a:endParaRPr lang="zh-CN" altLang="en-US" sz="2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4098" name="Object 188"/>
            <p:cNvGraphicFramePr/>
            <p:nvPr/>
          </p:nvGraphicFramePr>
          <p:xfrm>
            <a:off x="67" y="3702"/>
            <a:ext cx="3811" cy="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25" imgW="2816860" imgH="405765" progId="Equation.3">
                    <p:embed/>
                  </p:oleObj>
                </mc:Choice>
                <mc:Fallback>
                  <p:oleObj name="" r:id="rId25" imgW="2816860" imgH="405765" progId="Equation.3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67" y="3702"/>
                          <a:ext cx="3811" cy="6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332740"/>
            <a:ext cx="8324850" cy="3073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0" y="1124585"/>
            <a:ext cx="695325" cy="1412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4869160"/>
            <a:ext cx="1762125" cy="2505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95" y="3717290"/>
            <a:ext cx="8074025" cy="124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985" y="5373370"/>
            <a:ext cx="2752725" cy="5778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16840"/>
            <a:ext cx="5305425" cy="5179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35" y="4869180"/>
            <a:ext cx="3749675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260350"/>
            <a:ext cx="7442200" cy="3422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0" y="3683000"/>
            <a:ext cx="4800600" cy="29610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332740"/>
            <a:ext cx="7143750" cy="3060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1700530"/>
            <a:ext cx="3619500" cy="4657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/>
          <p:nvPr/>
        </p:nvGrpSpPr>
        <p:grpSpPr>
          <a:xfrm>
            <a:off x="34925" y="1125538"/>
            <a:ext cx="6910388" cy="1041400"/>
            <a:chOff x="22" y="709"/>
            <a:chExt cx="4353" cy="656"/>
          </a:xfrm>
        </p:grpSpPr>
        <p:graphicFrame>
          <p:nvGraphicFramePr>
            <p:cNvPr id="5130" name="Object 5"/>
            <p:cNvGraphicFramePr/>
            <p:nvPr/>
          </p:nvGraphicFramePr>
          <p:xfrm>
            <a:off x="2018" y="709"/>
            <a:ext cx="2357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1358265" imgH="431800" progId="Equation.3">
                    <p:embed/>
                  </p:oleObj>
                </mc:Choice>
                <mc:Fallback>
                  <p:oleObj name="" r:id="rId1" imgW="1358265" imgH="431800" progId="Equation.3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018" y="709"/>
                          <a:ext cx="2357" cy="6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4" name="Rectangle 6"/>
            <p:cNvSpPr/>
            <p:nvPr/>
          </p:nvSpPr>
          <p:spPr>
            <a:xfrm>
              <a:off x="22" y="890"/>
              <a:ext cx="3822" cy="3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2800" dirty="0">
                  <a:latin typeface="宋体" panose="02010600030101010101" pitchFamily="2" charset="-122"/>
                </a:rPr>
                <a:t>泊肃叶定律的流量：</a:t>
              </a:r>
              <a:endParaRPr lang="zh-CN" altLang="en-US" sz="2800"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4" name="Group 36"/>
          <p:cNvGrpSpPr/>
          <p:nvPr/>
        </p:nvGrpSpPr>
        <p:grpSpPr>
          <a:xfrm>
            <a:off x="0" y="0"/>
            <a:ext cx="8642350" cy="1412875"/>
            <a:chOff x="0" y="0"/>
            <a:chExt cx="5444" cy="890"/>
          </a:xfrm>
        </p:grpSpPr>
        <p:sp>
          <p:nvSpPr>
            <p:cNvPr id="5143" name="Text Box 7"/>
            <p:cNvSpPr txBox="1"/>
            <p:nvPr/>
          </p:nvSpPr>
          <p:spPr>
            <a:xfrm>
              <a:off x="0" y="0"/>
              <a:ext cx="5444" cy="34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zh-CN" altLang="en-US" sz="2800" dirty="0">
                  <a:latin typeface="Arial" panose="020B0604020202020204" pitchFamily="34" charset="0"/>
                </a:rPr>
                <a:t>不可压缩的黏性流体在水平圆管中做稳定层流的流速：</a:t>
              </a:r>
              <a:endParaRPr lang="zh-CN" altLang="en-US" sz="2800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5129" name="Object 8"/>
            <p:cNvGraphicFramePr/>
            <p:nvPr/>
          </p:nvGraphicFramePr>
          <p:xfrm>
            <a:off x="1698" y="205"/>
            <a:ext cx="2021" cy="6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3" imgW="1345565" imgH="431800" progId="Equation.3">
                    <p:embed/>
                  </p:oleObj>
                </mc:Choice>
                <mc:Fallback>
                  <p:oleObj name="" r:id="rId3" imgW="1345565" imgH="431800" progId="Equation.3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98" y="205"/>
                          <a:ext cx="2021" cy="6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38"/>
          <p:cNvGrpSpPr/>
          <p:nvPr/>
        </p:nvGrpSpPr>
        <p:grpSpPr>
          <a:xfrm>
            <a:off x="34925" y="1885950"/>
            <a:ext cx="9036050" cy="1903413"/>
            <a:chOff x="22" y="1188"/>
            <a:chExt cx="5692" cy="1199"/>
          </a:xfrm>
        </p:grpSpPr>
        <p:sp>
          <p:nvSpPr>
            <p:cNvPr id="5138" name="Rectangle 9"/>
            <p:cNvSpPr/>
            <p:nvPr/>
          </p:nvSpPr>
          <p:spPr>
            <a:xfrm>
              <a:off x="53" y="1344"/>
              <a:ext cx="2450" cy="31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  <a:sym typeface="Symbol" panose="05050102010706020507" pitchFamily="18" charset="2"/>
                </a:rPr>
                <a:t>流阻：</a:t>
              </a:r>
              <a:endPara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5126" name="Object 11"/>
            <p:cNvGraphicFramePr/>
            <p:nvPr/>
          </p:nvGraphicFramePr>
          <p:xfrm>
            <a:off x="688" y="1188"/>
            <a:ext cx="2782" cy="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5" imgW="1752600" imgH="457200" progId="Equation.3">
                    <p:embed/>
                  </p:oleObj>
                </mc:Choice>
                <mc:Fallback>
                  <p:oleObj name="" r:id="rId5" imgW="1752600" imgH="457200" progId="Equation.3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88" y="1188"/>
                          <a:ext cx="2782" cy="7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139" name="Group 14"/>
            <p:cNvGrpSpPr/>
            <p:nvPr/>
          </p:nvGrpSpPr>
          <p:grpSpPr>
            <a:xfrm>
              <a:off x="22" y="1846"/>
              <a:ext cx="2781" cy="378"/>
              <a:chOff x="113" y="1691"/>
              <a:chExt cx="2781" cy="378"/>
            </a:xfrm>
          </p:grpSpPr>
          <p:sp>
            <p:nvSpPr>
              <p:cNvPr id="5142" name="Rectangle 15"/>
              <p:cNvSpPr/>
              <p:nvPr/>
            </p:nvSpPr>
            <p:spPr>
              <a:xfrm>
                <a:off x="113" y="1706"/>
                <a:ext cx="907" cy="1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</a:pPr>
                <a:r>
                  <a:rPr lang="zh-CN" altLang="en-US" sz="28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串联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:</a:t>
                </a:r>
                <a:endPara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sym typeface="Symbol" panose="05050102010706020507" pitchFamily="18" charset="2"/>
                </a:endParaRPr>
              </a:p>
            </p:txBody>
          </p:sp>
          <p:graphicFrame>
            <p:nvGraphicFramePr>
              <p:cNvPr id="5128" name="Object 16"/>
              <p:cNvGraphicFramePr/>
              <p:nvPr/>
            </p:nvGraphicFramePr>
            <p:xfrm>
              <a:off x="703" y="1691"/>
              <a:ext cx="2191" cy="3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" r:id="rId7" imgW="1345565" imgH="241300" progId="Equation.3">
                      <p:embed/>
                    </p:oleObj>
                  </mc:Choice>
                  <mc:Fallback>
                    <p:oleObj name="" r:id="rId7" imgW="1345565" imgH="241300" progId="Equation.3">
                      <p:embed/>
                      <p:pic>
                        <p:nvPicPr>
                          <p:cNvPr id="0" name="图片 310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703" y="1691"/>
                            <a:ext cx="2191" cy="3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40" name="Group 17"/>
            <p:cNvGrpSpPr/>
            <p:nvPr/>
          </p:nvGrpSpPr>
          <p:grpSpPr>
            <a:xfrm>
              <a:off x="2811" y="1664"/>
              <a:ext cx="2903" cy="723"/>
              <a:chOff x="2857" y="1480"/>
              <a:chExt cx="2903" cy="723"/>
            </a:xfrm>
          </p:grpSpPr>
          <p:sp>
            <p:nvSpPr>
              <p:cNvPr id="5141" name="Rectangle 18"/>
              <p:cNvSpPr/>
              <p:nvPr/>
            </p:nvSpPr>
            <p:spPr>
              <a:xfrm>
                <a:off x="2857" y="1616"/>
                <a:ext cx="817" cy="3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</a:pPr>
                <a:r>
                  <a:rPr lang="zh-CN" altLang="en-US" sz="28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并联</a:t>
                </a:r>
                <a:r>
                  <a:rPr lang="en-US" altLang="zh-CN" sz="36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:</a:t>
                </a:r>
                <a:endParaRPr lang="en-US" altLang="zh-CN" sz="3600" dirty="0">
                  <a:latin typeface="Times New Roman" panose="02020603050405020304" pitchFamily="18" charset="0"/>
                  <a:ea typeface="黑体" panose="02010609060101010101" pitchFamily="2" charset="-122"/>
                  <a:sym typeface="Symbol" panose="05050102010706020507" pitchFamily="18" charset="2"/>
                </a:endParaRPr>
              </a:p>
            </p:txBody>
          </p:sp>
          <p:graphicFrame>
            <p:nvGraphicFramePr>
              <p:cNvPr id="5127" name="Object 19"/>
              <p:cNvGraphicFramePr/>
              <p:nvPr/>
            </p:nvGraphicFramePr>
            <p:xfrm>
              <a:off x="3492" y="1480"/>
              <a:ext cx="2268" cy="7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" r:id="rId9" imgW="1422400" imgH="457200" progId="Equation.3">
                      <p:embed/>
                    </p:oleObj>
                  </mc:Choice>
                  <mc:Fallback>
                    <p:oleObj name="" r:id="rId9" imgW="1422400" imgH="457200" progId="Equation.3">
                      <p:embed/>
                      <p:pic>
                        <p:nvPicPr>
                          <p:cNvPr id="0" name="图片 309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492" y="1480"/>
                            <a:ext cx="2268" cy="72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93206" name="Rectangle 22"/>
          <p:cNvSpPr/>
          <p:nvPr/>
        </p:nvSpPr>
        <p:spPr>
          <a:xfrm>
            <a:off x="34925" y="3716338"/>
            <a:ext cx="8459788" cy="6477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>
              <a:spcBef>
                <a:spcPct val="1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zh-CN" altLang="en-US" sz="2800" dirty="0">
                <a:latin typeface="宋体" panose="02010600030101010101" pitchFamily="2" charset="-122"/>
              </a:rPr>
              <a:t>斯托克司定律，</a:t>
            </a:r>
            <a:r>
              <a:rPr lang="zh-CN" altLang="en-US" sz="2800" dirty="0">
                <a:latin typeface="Times New Roman" panose="02020603050405020304" pitchFamily="18" charset="0"/>
              </a:rPr>
              <a:t>球体所受阻力</a:t>
            </a:r>
            <a:r>
              <a:rPr lang="en-US" altLang="zh-CN" sz="2800" dirty="0">
                <a:latin typeface="Times New Roman" panose="02020603050405020304" pitchFamily="18" charset="0"/>
              </a:rPr>
              <a:t>:  </a:t>
            </a:r>
            <a:r>
              <a:rPr lang="en-US" altLang="zh-CN" sz="2800" i="1" dirty="0">
                <a:latin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</a:rPr>
              <a:t>= 6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 r </a:t>
            </a:r>
            <a:r>
              <a:rPr lang="en-US" altLang="zh-CN" sz="2800" i="1" dirty="0">
                <a:latin typeface="Book Antiqua" panose="02040602050305030304" pitchFamily="18" charset="0"/>
                <a:sym typeface="Symbol" panose="05050102010706020507" pitchFamily="18" charset="2"/>
              </a:rPr>
              <a:t>v</a:t>
            </a:r>
            <a:endParaRPr lang="en-US" altLang="zh-CN" sz="2800" i="1" dirty="0"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grpSp>
        <p:nvGrpSpPr>
          <p:cNvPr id="10" name="Group 39"/>
          <p:cNvGrpSpPr/>
          <p:nvPr/>
        </p:nvGrpSpPr>
        <p:grpSpPr>
          <a:xfrm>
            <a:off x="28575" y="4076700"/>
            <a:ext cx="5961063" cy="2686050"/>
            <a:chOff x="18" y="2568"/>
            <a:chExt cx="3755" cy="1692"/>
          </a:xfrm>
        </p:grpSpPr>
        <p:sp>
          <p:nvSpPr>
            <p:cNvPr id="5136" name="Text Box 25"/>
            <p:cNvSpPr txBox="1"/>
            <p:nvPr/>
          </p:nvSpPr>
          <p:spPr>
            <a:xfrm>
              <a:off x="22" y="2795"/>
              <a:ext cx="19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洛仑兹坐标变换：</a:t>
              </a:r>
              <a:endParaRPr lang="zh-CN" altLang="en-US" sz="2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5122" name="Object 26"/>
            <p:cNvGraphicFramePr/>
            <p:nvPr/>
          </p:nvGraphicFramePr>
          <p:xfrm>
            <a:off x="72" y="3047"/>
            <a:ext cx="1765" cy="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1" imgW="2526030" imgH="1040765" progId="Equation.3">
                    <p:embed/>
                  </p:oleObj>
                </mc:Choice>
                <mc:Fallback>
                  <p:oleObj name="" r:id="rId11" imgW="2526030" imgH="1040765" progId="Equation.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2" y="3047"/>
                          <a:ext cx="1765" cy="6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" name="Object 27"/>
            <p:cNvGraphicFramePr/>
            <p:nvPr/>
          </p:nvGraphicFramePr>
          <p:xfrm>
            <a:off x="68" y="3702"/>
            <a:ext cx="68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3" imgW="977265" imgH="431800" progId="Equation.3">
                    <p:embed/>
                  </p:oleObj>
                </mc:Choice>
                <mc:Fallback>
                  <p:oleObj name="" r:id="rId13" imgW="977265" imgH="431800" progId="Equation.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8" y="3702"/>
                          <a:ext cx="686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28"/>
            <p:cNvGraphicFramePr/>
            <p:nvPr/>
          </p:nvGraphicFramePr>
          <p:xfrm>
            <a:off x="89" y="4020"/>
            <a:ext cx="61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5" imgW="875665" imgH="381000" progId="Equation.3">
                    <p:embed/>
                  </p:oleObj>
                </mc:Choice>
                <mc:Fallback>
                  <p:oleObj name="" r:id="rId15" imgW="875665" imgH="381000" progId="Equation.3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89" y="4020"/>
                          <a:ext cx="614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5" name="Object 29"/>
            <p:cNvGraphicFramePr/>
            <p:nvPr/>
          </p:nvGraphicFramePr>
          <p:xfrm>
            <a:off x="2064" y="3067"/>
            <a:ext cx="1709" cy="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7" imgW="2425700" imgH="1104900" progId="Equation.3">
                    <p:embed/>
                  </p:oleObj>
                </mc:Choice>
                <mc:Fallback>
                  <p:oleObj name="" r:id="rId17" imgW="2425700" imgH="1104900" progId="Equation.3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064" y="3067"/>
                          <a:ext cx="1709" cy="6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7" name="Text Box 30"/>
            <p:cNvSpPr txBox="1"/>
            <p:nvPr/>
          </p:nvSpPr>
          <p:spPr>
            <a:xfrm>
              <a:off x="18" y="2568"/>
              <a:ext cx="254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第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5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章  狭义相对论</a:t>
              </a:r>
              <a:endParaRPr lang="zh-CN" altLang="en-US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/>
          <p:nvPr/>
        </p:nvGrpSpPr>
        <p:grpSpPr>
          <a:xfrm>
            <a:off x="5292725" y="1700213"/>
            <a:ext cx="3814763" cy="2303462"/>
            <a:chOff x="3357" y="1480"/>
            <a:chExt cx="2403" cy="1451"/>
          </a:xfrm>
        </p:grpSpPr>
        <p:sp>
          <p:nvSpPr>
            <p:cNvPr id="6175" name="Text Box 20"/>
            <p:cNvSpPr txBox="1"/>
            <p:nvPr/>
          </p:nvSpPr>
          <p:spPr>
            <a:xfrm>
              <a:off x="3357" y="1480"/>
              <a:ext cx="240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时间膨胀：原时最短。</a:t>
              </a:r>
              <a:endPara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6156" name="Object 21"/>
            <p:cNvGraphicFramePr/>
            <p:nvPr/>
          </p:nvGraphicFramePr>
          <p:xfrm>
            <a:off x="3515" y="1800"/>
            <a:ext cx="1905" cy="8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1078865" imgH="482600" progId="Equation.3">
                    <p:embed/>
                  </p:oleObj>
                </mc:Choice>
                <mc:Fallback>
                  <p:oleObj name="" r:id="rId1" imgW="1078865" imgH="482600" progId="Equation.3">
                    <p:embed/>
                    <p:pic>
                      <p:nvPicPr>
                        <p:cNvPr id="0" name="图片 309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515" y="1800"/>
                          <a:ext cx="1905" cy="859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176" name="Group 46"/>
            <p:cNvGrpSpPr/>
            <p:nvPr/>
          </p:nvGrpSpPr>
          <p:grpSpPr>
            <a:xfrm>
              <a:off x="3923" y="2604"/>
              <a:ext cx="1179" cy="327"/>
              <a:chOff x="4740" y="2740"/>
              <a:chExt cx="1179" cy="327"/>
            </a:xfrm>
          </p:grpSpPr>
          <p:sp>
            <p:nvSpPr>
              <p:cNvPr id="6177" name="Text Box 23"/>
              <p:cNvSpPr txBox="1"/>
              <p:nvPr/>
            </p:nvSpPr>
            <p:spPr>
              <a:xfrm>
                <a:off x="5102" y="2740"/>
                <a:ext cx="817" cy="327"/>
              </a:xfrm>
              <a:prstGeom prst="rect">
                <a:avLst/>
              </a:prstGeom>
              <a:solidFill>
                <a:srgbClr val="CCFFCC"/>
              </a:solidFill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：原时</a:t>
                </a:r>
                <a:endPara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6157" name="Object 24"/>
              <p:cNvGraphicFramePr/>
              <p:nvPr/>
            </p:nvGraphicFramePr>
            <p:xfrm>
              <a:off x="4740" y="2750"/>
              <a:ext cx="451" cy="3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" name="" r:id="rId3" imgW="507365" imgH="355600" progId="Equation.3">
                      <p:embed/>
                    </p:oleObj>
                  </mc:Choice>
                  <mc:Fallback>
                    <p:oleObj name="" r:id="rId3" imgW="507365" imgH="355600" progId="Equation.3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740" y="2750"/>
                            <a:ext cx="451" cy="309"/>
                          </a:xfrm>
                          <a:prstGeom prst="rect">
                            <a:avLst/>
                          </a:prstGeom>
                          <a:solidFill>
                            <a:srgbClr val="CCFFCC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Group 59"/>
          <p:cNvGrpSpPr/>
          <p:nvPr/>
        </p:nvGrpSpPr>
        <p:grpSpPr>
          <a:xfrm>
            <a:off x="5435600" y="3933825"/>
            <a:ext cx="3816350" cy="1727200"/>
            <a:chOff x="3424" y="2478"/>
            <a:chExt cx="2404" cy="1088"/>
          </a:xfrm>
        </p:grpSpPr>
        <p:sp>
          <p:nvSpPr>
            <p:cNvPr id="6172" name="Text Box 25"/>
            <p:cNvSpPr txBox="1"/>
            <p:nvPr/>
          </p:nvSpPr>
          <p:spPr>
            <a:xfrm>
              <a:off x="3424" y="2478"/>
              <a:ext cx="240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长度收缩</a:t>
              </a:r>
              <a:r>
                <a:rPr lang="en-US" altLang="zh-CN" sz="2800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: </a:t>
              </a:r>
              <a:r>
                <a:rPr lang="zh-CN" altLang="en-US" sz="2800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原长最长。</a:t>
              </a:r>
              <a:endParaRPr lang="zh-CN" altLang="en-US" sz="2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6154" name="Object 26"/>
            <p:cNvGraphicFramePr/>
            <p:nvPr/>
          </p:nvGraphicFramePr>
          <p:xfrm>
            <a:off x="3470" y="2786"/>
            <a:ext cx="2195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5" imgW="1320165" imgH="279400" progId="Equation.3">
                    <p:embed/>
                  </p:oleObj>
                </mc:Choice>
                <mc:Fallback>
                  <p:oleObj name="" r:id="rId5" imgW="1320165" imgH="279400" progId="Equation.3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470" y="2786"/>
                          <a:ext cx="2195" cy="508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173" name="Group 45"/>
            <p:cNvGrpSpPr/>
            <p:nvPr/>
          </p:nvGrpSpPr>
          <p:grpSpPr>
            <a:xfrm>
              <a:off x="4059" y="3239"/>
              <a:ext cx="1142" cy="327"/>
              <a:chOff x="2653" y="4609"/>
              <a:chExt cx="1180" cy="327"/>
            </a:xfrm>
          </p:grpSpPr>
          <p:sp>
            <p:nvSpPr>
              <p:cNvPr id="6174" name="Text Box 28"/>
              <p:cNvSpPr txBox="1"/>
              <p:nvPr/>
            </p:nvSpPr>
            <p:spPr>
              <a:xfrm>
                <a:off x="2971" y="4609"/>
                <a:ext cx="862" cy="327"/>
              </a:xfrm>
              <a:prstGeom prst="rect">
                <a:avLst/>
              </a:prstGeom>
              <a:solidFill>
                <a:srgbClr val="CCFFCC"/>
              </a:solidFill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：原长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6155" name="Object 29"/>
              <p:cNvGraphicFramePr/>
              <p:nvPr/>
            </p:nvGraphicFramePr>
            <p:xfrm>
              <a:off x="2653" y="4655"/>
              <a:ext cx="376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" r:id="rId7" imgW="596900" imgH="342900" progId="Equation.3">
                      <p:embed/>
                    </p:oleObj>
                  </mc:Choice>
                  <mc:Fallback>
                    <p:oleObj name="" r:id="rId7" imgW="596900" imgH="342900" progId="Equation.3">
                      <p:embed/>
                      <p:pic>
                        <p:nvPicPr>
                          <p:cNvPr id="0" name="图片 309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653" y="4655"/>
                            <a:ext cx="376" cy="216"/>
                          </a:xfrm>
                          <a:prstGeom prst="rect">
                            <a:avLst/>
                          </a:prstGeom>
                          <a:solidFill>
                            <a:srgbClr val="CCFFCC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8" name="Group 51"/>
          <p:cNvGrpSpPr/>
          <p:nvPr/>
        </p:nvGrpSpPr>
        <p:grpSpPr>
          <a:xfrm>
            <a:off x="88900" y="3141663"/>
            <a:ext cx="5419725" cy="2055812"/>
            <a:chOff x="146" y="2354"/>
            <a:chExt cx="3414" cy="1295"/>
          </a:xfrm>
        </p:grpSpPr>
        <p:sp>
          <p:nvSpPr>
            <p:cNvPr id="6170" name="Text Box 37"/>
            <p:cNvSpPr txBox="1"/>
            <p:nvPr/>
          </p:nvSpPr>
          <p:spPr>
            <a:xfrm>
              <a:off x="146" y="2354"/>
              <a:ext cx="135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相对论效应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:</a:t>
              </a:r>
              <a:endParaRPr lang="en-US" altLang="zh-CN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6152" name="Object 42"/>
            <p:cNvGraphicFramePr/>
            <p:nvPr/>
          </p:nvGraphicFramePr>
          <p:xfrm>
            <a:off x="201" y="2659"/>
            <a:ext cx="3359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9" imgW="1751330" imgH="405765" progId="Equation.3">
                    <p:embed/>
                  </p:oleObj>
                </mc:Choice>
                <mc:Fallback>
                  <p:oleObj name="" r:id="rId9" imgW="1751330" imgH="405765" progId="Equation.3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1" y="2659"/>
                          <a:ext cx="3359" cy="7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3" name="Object 43"/>
            <p:cNvGraphicFramePr/>
            <p:nvPr/>
          </p:nvGraphicFramePr>
          <p:xfrm>
            <a:off x="203" y="3249"/>
            <a:ext cx="3312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1" imgW="1737360" imgH="215900" progId="Equation.3">
                    <p:embed/>
                  </p:oleObj>
                </mc:Choice>
                <mc:Fallback>
                  <p:oleObj name="" r:id="rId11" imgW="1737360" imgH="215900" progId="Equation.3">
                    <p:embed/>
                    <p:pic>
                      <p:nvPicPr>
                        <p:cNvPr id="0" name="图片 3159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3" y="3249"/>
                          <a:ext cx="3312" cy="4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1" name="Text Box 44"/>
            <p:cNvSpPr txBox="1"/>
            <p:nvPr/>
          </p:nvSpPr>
          <p:spPr>
            <a:xfrm>
              <a:off x="191" y="2613"/>
              <a:ext cx="10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2" charset="-122"/>
                </a:rPr>
                <a:t>两个事件：</a:t>
              </a:r>
              <a:endParaRPr lang="zh-CN" altLang="en-US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11" name="Group 72"/>
          <p:cNvGrpSpPr/>
          <p:nvPr/>
        </p:nvGrpSpPr>
        <p:grpSpPr>
          <a:xfrm>
            <a:off x="104775" y="0"/>
            <a:ext cx="7708900" cy="3284538"/>
            <a:chOff x="66" y="0"/>
            <a:chExt cx="4856" cy="2069"/>
          </a:xfrm>
        </p:grpSpPr>
        <p:sp>
          <p:nvSpPr>
            <p:cNvPr id="6169" name="Text Box 54"/>
            <p:cNvSpPr txBox="1"/>
            <p:nvPr/>
          </p:nvSpPr>
          <p:spPr>
            <a:xfrm>
              <a:off x="66" y="0"/>
              <a:ext cx="19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洛仑兹速度变换：</a:t>
              </a:r>
              <a:endPara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6149" name="Object 55"/>
            <p:cNvGraphicFramePr/>
            <p:nvPr/>
          </p:nvGraphicFramePr>
          <p:xfrm>
            <a:off x="133" y="210"/>
            <a:ext cx="1407" cy="9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3" imgW="927100" imgH="596900" progId="Equation.3">
                    <p:embed/>
                  </p:oleObj>
                </mc:Choice>
                <mc:Fallback>
                  <p:oleObj name="" r:id="rId13" imgW="927100" imgH="596900" progId="Equation.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3" y="210"/>
                          <a:ext cx="1407" cy="9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0" name="Object 56"/>
            <p:cNvGraphicFramePr/>
            <p:nvPr/>
          </p:nvGraphicFramePr>
          <p:xfrm>
            <a:off x="2699" y="164"/>
            <a:ext cx="2223" cy="9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5" imgW="1612900" imgH="609600" progId="Equation.3">
                    <p:embed/>
                  </p:oleObj>
                </mc:Choice>
                <mc:Fallback>
                  <p:oleObj name="" r:id="rId15" imgW="1612900" imgH="609600" progId="Equation.3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699" y="164"/>
                          <a:ext cx="2223" cy="9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1" name="Object 57"/>
            <p:cNvGraphicFramePr/>
            <p:nvPr/>
          </p:nvGraphicFramePr>
          <p:xfrm>
            <a:off x="134" y="1088"/>
            <a:ext cx="2202" cy="9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7" imgW="1600200" imgH="596900" progId="Equation.3">
                    <p:embed/>
                  </p:oleObj>
                </mc:Choice>
                <mc:Fallback>
                  <p:oleObj name="" r:id="rId17" imgW="1600200" imgH="596900" progId="Equation.3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34" y="1088"/>
                          <a:ext cx="2202" cy="9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60"/>
          <p:cNvGrpSpPr/>
          <p:nvPr/>
        </p:nvGrpSpPr>
        <p:grpSpPr>
          <a:xfrm>
            <a:off x="130175" y="5259388"/>
            <a:ext cx="6889750" cy="1049337"/>
            <a:chOff x="0" y="-17"/>
            <a:chExt cx="4340" cy="661"/>
          </a:xfrm>
        </p:grpSpPr>
        <p:sp>
          <p:nvSpPr>
            <p:cNvPr id="6168" name="Text Box 61"/>
            <p:cNvSpPr txBox="1"/>
            <p:nvPr/>
          </p:nvSpPr>
          <p:spPr>
            <a:xfrm>
              <a:off x="0" y="109"/>
              <a:ext cx="345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相对论质量与速度的关系：</a:t>
              </a:r>
              <a:endPara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6148" name="Object 62"/>
            <p:cNvGraphicFramePr/>
            <p:nvPr/>
          </p:nvGraphicFramePr>
          <p:xfrm>
            <a:off x="2744" y="-17"/>
            <a:ext cx="1596" cy="6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9" imgW="2513330" imgH="1040765" progId="Equation.3">
                    <p:embed/>
                  </p:oleObj>
                </mc:Choice>
                <mc:Fallback>
                  <p:oleObj name="" r:id="rId19" imgW="2513330" imgH="1040765" progId="Equation.3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744" y="-17"/>
                          <a:ext cx="1596" cy="66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73"/>
          <p:cNvGrpSpPr/>
          <p:nvPr/>
        </p:nvGrpSpPr>
        <p:grpSpPr>
          <a:xfrm>
            <a:off x="107950" y="6237288"/>
            <a:ext cx="8039100" cy="654050"/>
            <a:chOff x="68" y="3929"/>
            <a:chExt cx="5064" cy="412"/>
          </a:xfrm>
        </p:grpSpPr>
        <p:grpSp>
          <p:nvGrpSpPr>
            <p:cNvPr id="6164" name="Group 66"/>
            <p:cNvGrpSpPr/>
            <p:nvPr/>
          </p:nvGrpSpPr>
          <p:grpSpPr>
            <a:xfrm>
              <a:off x="68" y="3935"/>
              <a:ext cx="2359" cy="357"/>
              <a:chOff x="158" y="588"/>
              <a:chExt cx="2359" cy="357"/>
            </a:xfrm>
          </p:grpSpPr>
          <p:sp>
            <p:nvSpPr>
              <p:cNvPr id="6167" name="Text Box 67"/>
              <p:cNvSpPr txBox="1"/>
              <p:nvPr/>
            </p:nvSpPr>
            <p:spPr>
              <a:xfrm>
                <a:off x="158" y="618"/>
                <a:ext cx="146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相对论能量：</a:t>
                </a:r>
                <a:endPara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6147" name="Object 68"/>
              <p:cNvGraphicFramePr/>
              <p:nvPr/>
            </p:nvGraphicFramePr>
            <p:xfrm>
              <a:off x="1474" y="588"/>
              <a:ext cx="1043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" name="" r:id="rId21" imgW="1370965" imgH="444500" progId="Equation.3">
                      <p:embed/>
                    </p:oleObj>
                  </mc:Choice>
                  <mc:Fallback>
                    <p:oleObj name="" r:id="rId21" imgW="1370965" imgH="444500" progId="Equation.3">
                      <p:embed/>
                      <p:pic>
                        <p:nvPicPr>
                          <p:cNvPr id="0" name="图片 3157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474" y="588"/>
                            <a:ext cx="1043" cy="33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165" name="Group 69"/>
            <p:cNvGrpSpPr/>
            <p:nvPr/>
          </p:nvGrpSpPr>
          <p:grpSpPr>
            <a:xfrm>
              <a:off x="2744" y="3929"/>
              <a:ext cx="2388" cy="412"/>
              <a:chOff x="144" y="1748"/>
              <a:chExt cx="2388" cy="412"/>
            </a:xfrm>
          </p:grpSpPr>
          <p:sp>
            <p:nvSpPr>
              <p:cNvPr id="6166" name="Text Box 70"/>
              <p:cNvSpPr txBox="1"/>
              <p:nvPr/>
            </p:nvSpPr>
            <p:spPr>
              <a:xfrm>
                <a:off x="144" y="1776"/>
                <a:ext cx="129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静止能量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:</a:t>
                </a:r>
                <a:endPara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6146" name="Object 71"/>
              <p:cNvGraphicFramePr/>
              <p:nvPr/>
            </p:nvGraphicFramePr>
            <p:xfrm>
              <a:off x="1247" y="1748"/>
              <a:ext cx="1285" cy="4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" name="" r:id="rId23" imgW="1663065" imgH="533400" progId="Equation.3">
                      <p:embed/>
                    </p:oleObj>
                  </mc:Choice>
                  <mc:Fallback>
                    <p:oleObj name="" r:id="rId23" imgW="1663065" imgH="533400" progId="Equation.3">
                      <p:embed/>
                      <p:pic>
                        <p:nvPicPr>
                          <p:cNvPr id="0" name="图片 3151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1247" y="1748"/>
                            <a:ext cx="1285" cy="41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6"/>
          <p:cNvGrpSpPr/>
          <p:nvPr/>
        </p:nvGrpSpPr>
        <p:grpSpPr>
          <a:xfrm>
            <a:off x="60325" y="1052513"/>
            <a:ext cx="8904288" cy="1417637"/>
            <a:chOff x="38" y="663"/>
            <a:chExt cx="5609" cy="893"/>
          </a:xfrm>
        </p:grpSpPr>
        <p:sp>
          <p:nvSpPr>
            <p:cNvPr id="7204" name="Text Box 61"/>
            <p:cNvSpPr txBox="1"/>
            <p:nvPr/>
          </p:nvSpPr>
          <p:spPr>
            <a:xfrm>
              <a:off x="38" y="663"/>
              <a:ext cx="465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第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6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章  静电场</a:t>
              </a:r>
              <a:endParaRPr lang="zh-CN" altLang="en-US" b="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7205" name="Text Box 62"/>
            <p:cNvSpPr txBox="1"/>
            <p:nvPr/>
          </p:nvSpPr>
          <p:spPr>
            <a:xfrm>
              <a:off x="65" y="956"/>
              <a:ext cx="168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求场强：</a:t>
              </a:r>
              <a:endParaRPr lang="zh-CN" altLang="en-US" b="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80" name="Object 63"/>
            <p:cNvGraphicFramePr/>
            <p:nvPr/>
          </p:nvGraphicFramePr>
          <p:xfrm>
            <a:off x="929" y="799"/>
            <a:ext cx="1497" cy="7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875665" imgH="444500" progId="Equation.3">
                    <p:embed/>
                  </p:oleObj>
                </mc:Choice>
                <mc:Fallback>
                  <p:oleObj name="" r:id="rId1" imgW="875665" imgH="444500" progId="Equation.3">
                    <p:embed/>
                    <p:pic>
                      <p:nvPicPr>
                        <p:cNvPr id="0" name="图片 315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29" y="799"/>
                          <a:ext cx="1497" cy="7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1" name="Object 65"/>
            <p:cNvGraphicFramePr/>
            <p:nvPr/>
          </p:nvGraphicFramePr>
          <p:xfrm>
            <a:off x="3412" y="1071"/>
            <a:ext cx="1056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710565" imgH="254000" progId="Equation.3">
                    <p:embed/>
                  </p:oleObj>
                </mc:Choice>
                <mc:Fallback>
                  <p:oleObj name="" r:id="rId3" imgW="710565" imgH="254000" progId="Equation.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412" y="1071"/>
                          <a:ext cx="1056" cy="41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06" name="Text Box 66"/>
            <p:cNvSpPr txBox="1"/>
            <p:nvPr/>
          </p:nvSpPr>
          <p:spPr>
            <a:xfrm>
              <a:off x="2517" y="797"/>
              <a:ext cx="313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r>
                <a:rPr lang="zh-CN" altLang="en-US" sz="2800" dirty="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电偶极子在均匀电场中的力矩：</a:t>
              </a:r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5" name="Group 68"/>
          <p:cNvGrpSpPr/>
          <p:nvPr/>
        </p:nvGrpSpPr>
        <p:grpSpPr>
          <a:xfrm>
            <a:off x="123825" y="3429000"/>
            <a:ext cx="5095875" cy="1228725"/>
            <a:chOff x="68" y="-17"/>
            <a:chExt cx="3119" cy="774"/>
          </a:xfrm>
        </p:grpSpPr>
        <p:sp>
          <p:nvSpPr>
            <p:cNvPr id="7203" name="Text Box 69"/>
            <p:cNvSpPr txBox="1"/>
            <p:nvPr/>
          </p:nvSpPr>
          <p:spPr>
            <a:xfrm>
              <a:off x="68" y="164"/>
              <a:ext cx="177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高斯定理：</a:t>
              </a:r>
              <a:endPara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7179" name="Object 70"/>
            <p:cNvGraphicFramePr/>
            <p:nvPr/>
          </p:nvGraphicFramePr>
          <p:xfrm>
            <a:off x="1156" y="-17"/>
            <a:ext cx="2031" cy="7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5" imgW="1167765" imgH="444500" progId="Equation.3">
                    <p:embed/>
                  </p:oleObj>
                </mc:Choice>
                <mc:Fallback>
                  <p:oleObj name="" r:id="rId5" imgW="1167765" imgH="444500" progId="Equation.3">
                    <p:embed/>
                    <p:pic>
                      <p:nvPicPr>
                        <p:cNvPr id="0" name="图片 315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6" y="-17"/>
                          <a:ext cx="2031" cy="7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91"/>
          <p:cNvGrpSpPr/>
          <p:nvPr/>
        </p:nvGrpSpPr>
        <p:grpSpPr>
          <a:xfrm>
            <a:off x="107950" y="33338"/>
            <a:ext cx="7904163" cy="1287462"/>
            <a:chOff x="68" y="21"/>
            <a:chExt cx="4979" cy="811"/>
          </a:xfrm>
        </p:grpSpPr>
        <p:grpSp>
          <p:nvGrpSpPr>
            <p:cNvPr id="7199" name="Group 31"/>
            <p:cNvGrpSpPr/>
            <p:nvPr/>
          </p:nvGrpSpPr>
          <p:grpSpPr>
            <a:xfrm>
              <a:off x="68" y="346"/>
              <a:ext cx="4979" cy="486"/>
              <a:chOff x="86" y="2490"/>
              <a:chExt cx="4979" cy="486"/>
            </a:xfrm>
          </p:grpSpPr>
          <p:sp>
            <p:nvSpPr>
              <p:cNvPr id="7202" name="Text Box 14"/>
              <p:cNvSpPr txBox="1"/>
              <p:nvPr/>
            </p:nvSpPr>
            <p:spPr>
              <a:xfrm>
                <a:off x="86" y="2544"/>
                <a:ext cx="2698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相对论动量与能量的关系：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7178" name="Object 18"/>
              <p:cNvGraphicFramePr/>
              <p:nvPr/>
            </p:nvGraphicFramePr>
            <p:xfrm>
              <a:off x="2737" y="2490"/>
              <a:ext cx="2328" cy="4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" r:id="rId7" imgW="1155065" imgH="241300" progId="Equation.3">
                      <p:embed/>
                    </p:oleObj>
                  </mc:Choice>
                  <mc:Fallback>
                    <p:oleObj name="" r:id="rId7" imgW="1155065" imgH="241300" progId="Equation.3">
                      <p:embed/>
                      <p:pic>
                        <p:nvPicPr>
                          <p:cNvPr id="0" name="图片 3164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737" y="2490"/>
                            <a:ext cx="2328" cy="48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200" name="Group 88"/>
            <p:cNvGrpSpPr/>
            <p:nvPr/>
          </p:nvGrpSpPr>
          <p:grpSpPr>
            <a:xfrm>
              <a:off x="68" y="21"/>
              <a:ext cx="4571" cy="415"/>
              <a:chOff x="96" y="2108"/>
              <a:chExt cx="4571" cy="415"/>
            </a:xfrm>
          </p:grpSpPr>
          <p:sp>
            <p:nvSpPr>
              <p:cNvPr id="7201" name="Text Box 89"/>
              <p:cNvSpPr txBox="1"/>
              <p:nvPr/>
            </p:nvSpPr>
            <p:spPr>
              <a:xfrm>
                <a:off x="96" y="2160"/>
                <a:ext cx="139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相对论动能：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7177" name="Object 90"/>
              <p:cNvGraphicFramePr/>
              <p:nvPr/>
            </p:nvGraphicFramePr>
            <p:xfrm>
              <a:off x="1383" y="2108"/>
              <a:ext cx="3284" cy="4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" r:id="rId9" imgW="4214495" imgH="533400" progId="Equation.3">
                      <p:embed/>
                    </p:oleObj>
                  </mc:Choice>
                  <mc:Fallback>
                    <p:oleObj name="" r:id="rId9" imgW="4214495" imgH="533400" progId="Equation.3">
                      <p:embed/>
                      <p:pic>
                        <p:nvPicPr>
                          <p:cNvPr id="0" name="图片 3166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383" y="2108"/>
                            <a:ext cx="3284" cy="41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0" name="Group 117"/>
          <p:cNvGrpSpPr/>
          <p:nvPr/>
        </p:nvGrpSpPr>
        <p:grpSpPr>
          <a:xfrm>
            <a:off x="107950" y="2349500"/>
            <a:ext cx="8175625" cy="1511300"/>
            <a:chOff x="68" y="1480"/>
            <a:chExt cx="5150" cy="952"/>
          </a:xfrm>
        </p:grpSpPr>
        <p:sp>
          <p:nvSpPr>
            <p:cNvPr id="7196" name="Text Box 71"/>
            <p:cNvSpPr txBox="1"/>
            <p:nvPr/>
          </p:nvSpPr>
          <p:spPr>
            <a:xfrm>
              <a:off x="68" y="1480"/>
              <a:ext cx="220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常见电荷分布的电场：</a:t>
              </a:r>
              <a:endPara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7197" name="Text Box 93"/>
            <p:cNvSpPr txBox="1"/>
            <p:nvPr/>
          </p:nvSpPr>
          <p:spPr>
            <a:xfrm>
              <a:off x="68" y="1843"/>
              <a:ext cx="281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无限长带电直线：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75" name="Object 95"/>
            <p:cNvGraphicFramePr/>
            <p:nvPr/>
          </p:nvGraphicFramePr>
          <p:xfrm>
            <a:off x="1837" y="1752"/>
            <a:ext cx="680" cy="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1" imgW="1054100" imgH="914400" progId="Equation.3">
                    <p:embed/>
                  </p:oleObj>
                </mc:Choice>
                <mc:Fallback>
                  <p:oleObj name="" r:id="rId11" imgW="1054100" imgH="914400" progId="Equation.3">
                    <p:embed/>
                    <p:pic>
                      <p:nvPicPr>
                        <p:cNvPr id="0" name="图片 316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837" y="1752"/>
                          <a:ext cx="680" cy="5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6" name="Object 99"/>
            <p:cNvGraphicFramePr/>
            <p:nvPr/>
          </p:nvGraphicFramePr>
          <p:xfrm>
            <a:off x="4739" y="1704"/>
            <a:ext cx="479" cy="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3" imgW="292100" imgH="444500" progId="Equation.3">
                    <p:embed/>
                  </p:oleObj>
                </mc:Choice>
                <mc:Fallback>
                  <p:oleObj name="" r:id="rId13" imgW="292100" imgH="444500" progId="Equation.3">
                    <p:embed/>
                    <p:pic>
                      <p:nvPicPr>
                        <p:cNvPr id="0" name="图片 316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739" y="1704"/>
                          <a:ext cx="479" cy="7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8" name="Text Box 105"/>
            <p:cNvSpPr txBox="1"/>
            <p:nvPr/>
          </p:nvSpPr>
          <p:spPr>
            <a:xfrm>
              <a:off x="3016" y="1842"/>
              <a:ext cx="182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无限大带电平面：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" name="Group 118"/>
          <p:cNvGrpSpPr/>
          <p:nvPr/>
        </p:nvGrpSpPr>
        <p:grpSpPr>
          <a:xfrm>
            <a:off x="107950" y="4292600"/>
            <a:ext cx="8351838" cy="2520950"/>
            <a:chOff x="68" y="2704"/>
            <a:chExt cx="5261" cy="1588"/>
          </a:xfrm>
        </p:grpSpPr>
        <p:grpSp>
          <p:nvGrpSpPr>
            <p:cNvPr id="7187" name="Group 87"/>
            <p:cNvGrpSpPr/>
            <p:nvPr/>
          </p:nvGrpSpPr>
          <p:grpSpPr>
            <a:xfrm>
              <a:off x="78" y="2704"/>
              <a:ext cx="5251" cy="635"/>
              <a:chOff x="296" y="3521"/>
              <a:chExt cx="5251" cy="635"/>
            </a:xfrm>
          </p:grpSpPr>
          <p:grpSp>
            <p:nvGrpSpPr>
              <p:cNvPr id="7192" name="Group 73"/>
              <p:cNvGrpSpPr/>
              <p:nvPr/>
            </p:nvGrpSpPr>
            <p:grpSpPr>
              <a:xfrm>
                <a:off x="296" y="3583"/>
                <a:ext cx="2176" cy="573"/>
                <a:chOff x="295" y="672"/>
                <a:chExt cx="2176" cy="573"/>
              </a:xfrm>
            </p:grpSpPr>
            <p:graphicFrame>
              <p:nvGraphicFramePr>
                <p:cNvPr id="7174" name="Object 74"/>
                <p:cNvGraphicFramePr/>
                <p:nvPr/>
              </p:nvGraphicFramePr>
              <p:xfrm>
                <a:off x="1111" y="672"/>
                <a:ext cx="1360" cy="57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" name="" r:id="rId15" imgW="723265" imgH="304800" progId="Equation.3">
                        <p:embed/>
                      </p:oleObj>
                    </mc:Choice>
                    <mc:Fallback>
                      <p:oleObj name="" r:id="rId15" imgW="723265" imgH="304800" progId="Equation.3">
                        <p:embed/>
                        <p:pic>
                          <p:nvPicPr>
                            <p:cNvPr id="0" name="图片 3167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11" y="672"/>
                              <a:ext cx="1360" cy="57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195" name="Text Box 75"/>
                <p:cNvSpPr txBox="1"/>
                <p:nvPr/>
              </p:nvSpPr>
              <p:spPr>
                <a:xfrm>
                  <a:off x="295" y="754"/>
                  <a:ext cx="1680" cy="3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800" dirty="0">
                      <a:latin typeface="Times New Roman" panose="02020603050405020304" pitchFamily="18" charset="0"/>
                    </a:rPr>
                    <a:t>保守场：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193" name="Group 79"/>
              <p:cNvGrpSpPr/>
              <p:nvPr/>
            </p:nvGrpSpPr>
            <p:grpSpPr>
              <a:xfrm>
                <a:off x="2699" y="3521"/>
                <a:ext cx="2848" cy="589"/>
                <a:chOff x="2699" y="572"/>
                <a:chExt cx="2848" cy="589"/>
              </a:xfrm>
            </p:grpSpPr>
            <p:sp>
              <p:nvSpPr>
                <p:cNvPr id="7194" name="Text Box 80"/>
                <p:cNvSpPr txBox="1"/>
                <p:nvPr/>
              </p:nvSpPr>
              <p:spPr>
                <a:xfrm>
                  <a:off x="2699" y="699"/>
                  <a:ext cx="1824" cy="3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800" dirty="0">
                      <a:latin typeface="Times New Roman" panose="02020603050405020304" pitchFamily="18" charset="0"/>
                    </a:rPr>
                    <a:t>电势差：</a:t>
                  </a:r>
                  <a:endParaRPr lang="zh-CN" altLang="en-US" b="0" dirty="0"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7173" name="Object 81"/>
                <p:cNvGraphicFramePr/>
                <p:nvPr/>
              </p:nvGraphicFramePr>
              <p:xfrm>
                <a:off x="3615" y="572"/>
                <a:ext cx="1932" cy="5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" name="" r:id="rId17" imgW="1116965" imgH="330200" progId="Equation.3">
                        <p:embed/>
                      </p:oleObj>
                    </mc:Choice>
                    <mc:Fallback>
                      <p:oleObj name="" r:id="rId17" imgW="1116965" imgH="330200" progId="Equation.3">
                        <p:embed/>
                        <p:pic>
                          <p:nvPicPr>
                            <p:cNvPr id="0" name="图片 3169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15" y="572"/>
                              <a:ext cx="1932" cy="589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7188" name="Group 108"/>
            <p:cNvGrpSpPr/>
            <p:nvPr/>
          </p:nvGrpSpPr>
          <p:grpSpPr>
            <a:xfrm>
              <a:off x="68" y="3909"/>
              <a:ext cx="2517" cy="383"/>
              <a:chOff x="272" y="3546"/>
              <a:chExt cx="2517" cy="383"/>
            </a:xfrm>
          </p:grpSpPr>
          <p:sp>
            <p:nvSpPr>
              <p:cNvPr id="7191" name="Text Box 109"/>
              <p:cNvSpPr txBox="1"/>
              <p:nvPr/>
            </p:nvSpPr>
            <p:spPr>
              <a:xfrm>
                <a:off x="272" y="3602"/>
                <a:ext cx="225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i="1" dirty="0">
                    <a:latin typeface="Times New Roman" panose="02020603050405020304" pitchFamily="18" charset="0"/>
                  </a:rPr>
                  <a:t>E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与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V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的关系：</a:t>
                </a:r>
                <a:endParaRPr lang="zh-CN" altLang="en-US" b="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7172" name="Object 110"/>
              <p:cNvGraphicFramePr/>
              <p:nvPr/>
            </p:nvGraphicFramePr>
            <p:xfrm>
              <a:off x="1631" y="3546"/>
              <a:ext cx="1158" cy="3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" name="" r:id="rId19" imgW="647065" imgH="215900" progId="Equation.3">
                      <p:embed/>
                    </p:oleObj>
                  </mc:Choice>
                  <mc:Fallback>
                    <p:oleObj name="" r:id="rId19" imgW="647065" imgH="215900" progId="Equation.3">
                      <p:embed/>
                      <p:pic>
                        <p:nvPicPr>
                          <p:cNvPr id="0" name="图片 3162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631" y="3546"/>
                            <a:ext cx="1158" cy="38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189" name="Group 111"/>
            <p:cNvGrpSpPr/>
            <p:nvPr/>
          </p:nvGrpSpPr>
          <p:grpSpPr>
            <a:xfrm>
              <a:off x="2472" y="3194"/>
              <a:ext cx="2456" cy="644"/>
              <a:chOff x="3168" y="1471"/>
              <a:chExt cx="2456" cy="644"/>
            </a:xfrm>
          </p:grpSpPr>
          <p:sp>
            <p:nvSpPr>
              <p:cNvPr id="7190" name="Rectangle 112"/>
              <p:cNvSpPr/>
              <p:nvPr/>
            </p:nvSpPr>
            <p:spPr>
              <a:xfrm>
                <a:off x="3168" y="1599"/>
                <a:ext cx="105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</a:rPr>
                  <a:t>电势：</a:t>
                </a:r>
                <a:endParaRPr lang="zh-CN" altLang="en-US" sz="280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7171" name="Object 113"/>
              <p:cNvGraphicFramePr/>
              <p:nvPr/>
            </p:nvGraphicFramePr>
            <p:xfrm>
              <a:off x="3787" y="1471"/>
              <a:ext cx="1837" cy="6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" name="" r:id="rId21" imgW="977265" imgH="342900" progId="Equation.3">
                      <p:embed/>
                    </p:oleObj>
                  </mc:Choice>
                  <mc:Fallback>
                    <p:oleObj name="" r:id="rId21" imgW="977265" imgH="342900" progId="Equation.3">
                      <p:embed/>
                      <p:pic>
                        <p:nvPicPr>
                          <p:cNvPr id="0" name="图片 3168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787" y="1471"/>
                            <a:ext cx="1837" cy="64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170" name="Object 114"/>
            <p:cNvGraphicFramePr/>
            <p:nvPr/>
          </p:nvGraphicFramePr>
          <p:xfrm>
            <a:off x="113" y="3203"/>
            <a:ext cx="1542" cy="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" r:id="rId23" imgW="786765" imgH="444500" progId="Equation.3">
                    <p:embed/>
                  </p:oleObj>
                </mc:Choice>
                <mc:Fallback>
                  <p:oleObj name="" r:id="rId23" imgW="786765" imgH="444500" progId="Equation.3">
                    <p:embed/>
                    <p:pic>
                      <p:nvPicPr>
                        <p:cNvPr id="0" name="图片 3170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13" y="3203"/>
                          <a:ext cx="1542" cy="8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263" y="1844675"/>
            <a:ext cx="5943600" cy="846138"/>
            <a:chOff x="43" y="1162"/>
            <a:chExt cx="3744" cy="533"/>
          </a:xfrm>
        </p:grpSpPr>
        <p:graphicFrame>
          <p:nvGraphicFramePr>
            <p:cNvPr id="8207" name="Object 105"/>
            <p:cNvGraphicFramePr/>
            <p:nvPr/>
          </p:nvGraphicFramePr>
          <p:xfrm>
            <a:off x="2245" y="1162"/>
            <a:ext cx="1542" cy="5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977265" imgH="304800" progId="Equation.3">
                    <p:embed/>
                  </p:oleObj>
                </mc:Choice>
                <mc:Fallback>
                  <p:oleObj name="" r:id="rId1" imgW="977265" imgH="304800" progId="Equation.3">
                    <p:embed/>
                    <p:pic>
                      <p:nvPicPr>
                        <p:cNvPr id="0" name="图片 316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245" y="1162"/>
                          <a:ext cx="1542" cy="5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30" name="Rectangle 106"/>
            <p:cNvSpPr/>
            <p:nvPr/>
          </p:nvSpPr>
          <p:spPr>
            <a:xfrm>
              <a:off x="43" y="1207"/>
              <a:ext cx="29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电介质中的高斯定理：</a:t>
              </a:r>
              <a:endParaRPr lang="zh-CN" altLang="en-US" sz="2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4" name="Group 142"/>
          <p:cNvGrpSpPr/>
          <p:nvPr/>
        </p:nvGrpSpPr>
        <p:grpSpPr>
          <a:xfrm>
            <a:off x="107950" y="4362450"/>
            <a:ext cx="9001125" cy="1479550"/>
            <a:chOff x="68" y="2748"/>
            <a:chExt cx="5670" cy="932"/>
          </a:xfrm>
        </p:grpSpPr>
        <p:grpSp>
          <p:nvGrpSpPr>
            <p:cNvPr id="8225" name="Group 91"/>
            <p:cNvGrpSpPr/>
            <p:nvPr/>
          </p:nvGrpSpPr>
          <p:grpSpPr>
            <a:xfrm>
              <a:off x="68" y="3067"/>
              <a:ext cx="2812" cy="455"/>
              <a:chOff x="68" y="2159"/>
              <a:chExt cx="2812" cy="455"/>
            </a:xfrm>
          </p:grpSpPr>
          <p:sp>
            <p:nvSpPr>
              <p:cNvPr id="8229" name="Text Box 92"/>
              <p:cNvSpPr txBox="1"/>
              <p:nvPr/>
            </p:nvSpPr>
            <p:spPr>
              <a:xfrm>
                <a:off x="68" y="2205"/>
                <a:ext cx="185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</a:rPr>
                  <a:t>电偶极子的电势能：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8206" name="Object 93"/>
              <p:cNvGraphicFramePr/>
              <p:nvPr/>
            </p:nvGraphicFramePr>
            <p:xfrm>
              <a:off x="1721" y="2159"/>
              <a:ext cx="1159" cy="4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" name="" r:id="rId3" imgW="748665" imgH="241300" progId="Equation.3">
                      <p:embed/>
                    </p:oleObj>
                  </mc:Choice>
                  <mc:Fallback>
                    <p:oleObj name="" r:id="rId3" imgW="748665" imgH="241300" progId="Equation.3">
                      <p:embed/>
                      <p:pic>
                        <p:nvPicPr>
                          <p:cNvPr id="0" name="图片 3175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721" y="2159"/>
                            <a:ext cx="1159" cy="4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226" name="Group 130"/>
            <p:cNvGrpSpPr/>
            <p:nvPr/>
          </p:nvGrpSpPr>
          <p:grpSpPr>
            <a:xfrm>
              <a:off x="2925" y="2976"/>
              <a:ext cx="2813" cy="704"/>
              <a:chOff x="385" y="3497"/>
              <a:chExt cx="2813" cy="704"/>
            </a:xfrm>
          </p:grpSpPr>
          <p:graphicFrame>
            <p:nvGraphicFramePr>
              <p:cNvPr id="8205" name="Object 95"/>
              <p:cNvGraphicFramePr/>
              <p:nvPr/>
            </p:nvGraphicFramePr>
            <p:xfrm>
              <a:off x="1882" y="3497"/>
              <a:ext cx="1316" cy="7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" r:id="rId5" imgW="799465" imgH="393700" progId="Equation.3">
                      <p:embed/>
                    </p:oleObj>
                  </mc:Choice>
                  <mc:Fallback>
                    <p:oleObj name="" r:id="rId5" imgW="799465" imgH="393700" progId="Equation.3">
                      <p:embed/>
                      <p:pic>
                        <p:nvPicPr>
                          <p:cNvPr id="0" name="图片 3178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882" y="3497"/>
                            <a:ext cx="1316" cy="70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28" name="Text Box 96"/>
              <p:cNvSpPr txBox="1"/>
              <p:nvPr/>
            </p:nvSpPr>
            <p:spPr>
              <a:xfrm>
                <a:off x="385" y="3656"/>
                <a:ext cx="1660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电荷系静电势能：</a:t>
                </a: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p:grpSp>
        <p:sp>
          <p:nvSpPr>
            <p:cNvPr id="8227" name="Text Box 112"/>
            <p:cNvSpPr txBox="1"/>
            <p:nvPr/>
          </p:nvSpPr>
          <p:spPr>
            <a:xfrm>
              <a:off x="68" y="2748"/>
              <a:ext cx="389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电场力所作的功：</a:t>
              </a:r>
              <a:r>
                <a:rPr lang="zh-CN" altLang="en-US" dirty="0">
                  <a:latin typeface="Times New Roman" panose="02020603050405020304" pitchFamily="18" charset="0"/>
                </a:rPr>
                <a:t> </a:t>
              </a:r>
              <a:r>
                <a:rPr lang="en-US" altLang="zh-CN" sz="3200" i="1" dirty="0">
                  <a:latin typeface="Times New Roman" panose="02020603050405020304" pitchFamily="18" charset="0"/>
                </a:rPr>
                <a:t>A = q</a:t>
              </a:r>
              <a:r>
                <a:rPr lang="en-US" altLang="zh-CN" sz="3200" dirty="0">
                  <a:latin typeface="Times New Roman" panose="02020603050405020304" pitchFamily="18" charset="0"/>
                </a:rPr>
                <a:t>(</a:t>
              </a:r>
              <a:r>
                <a:rPr lang="en-US" altLang="zh-CN" sz="3200" i="1" dirty="0">
                  <a:latin typeface="Times New Roman" panose="02020603050405020304" pitchFamily="18" charset="0"/>
                </a:rPr>
                <a:t>V</a:t>
              </a:r>
              <a:r>
                <a:rPr lang="en-US" altLang="zh-CN" sz="3200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3200" i="1" dirty="0">
                  <a:latin typeface="Times New Roman" panose="02020603050405020304" pitchFamily="18" charset="0"/>
                </a:rPr>
                <a:t>-V</a:t>
              </a:r>
              <a:r>
                <a:rPr lang="en-US" altLang="zh-CN" sz="3200" baseline="-25000" dirty="0">
                  <a:latin typeface="Times New Roman" panose="02020603050405020304" pitchFamily="18" charset="0"/>
                </a:rPr>
                <a:t>2</a:t>
              </a:r>
              <a:r>
                <a:rPr lang="en-US" altLang="zh-CN" sz="3200" dirty="0">
                  <a:latin typeface="Times New Roman" panose="02020603050405020304" pitchFamily="18" charset="0"/>
                </a:rPr>
                <a:t>)</a:t>
              </a:r>
              <a:endParaRPr lang="en-US" altLang="zh-CN" sz="32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137"/>
          <p:cNvGrpSpPr/>
          <p:nvPr/>
        </p:nvGrpSpPr>
        <p:grpSpPr>
          <a:xfrm>
            <a:off x="34925" y="0"/>
            <a:ext cx="9361488" cy="2078038"/>
            <a:chOff x="22" y="0"/>
            <a:chExt cx="5897" cy="1309"/>
          </a:xfrm>
        </p:grpSpPr>
        <p:sp>
          <p:nvSpPr>
            <p:cNvPr id="8221" name="Text Box 99"/>
            <p:cNvSpPr txBox="1"/>
            <p:nvPr/>
          </p:nvSpPr>
          <p:spPr>
            <a:xfrm>
              <a:off x="35" y="19"/>
              <a:ext cx="315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导体静电平衡的条件：</a:t>
              </a:r>
              <a:endParaRPr lang="zh-CN" altLang="en-US" sz="2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8202" name="Object 100"/>
            <p:cNvGraphicFramePr/>
            <p:nvPr/>
          </p:nvGraphicFramePr>
          <p:xfrm>
            <a:off x="2290" y="0"/>
            <a:ext cx="827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7" imgW="481965" imgH="266065" progId="Equation.3">
                    <p:embed/>
                  </p:oleObj>
                </mc:Choice>
                <mc:Fallback>
                  <p:oleObj name="" r:id="rId7" imgW="481965" imgH="266065" progId="Equation.3">
                    <p:embed/>
                    <p:pic>
                      <p:nvPicPr>
                        <p:cNvPr id="0" name="图片 317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290" y="0"/>
                          <a:ext cx="827" cy="4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3" name="Object 101"/>
            <p:cNvGraphicFramePr/>
            <p:nvPr/>
          </p:nvGraphicFramePr>
          <p:xfrm>
            <a:off x="3424" y="28"/>
            <a:ext cx="1769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9" imgW="1154430" imgH="266065" progId="Equation.3">
                    <p:embed/>
                  </p:oleObj>
                </mc:Choice>
                <mc:Fallback>
                  <p:oleObj name="" r:id="rId9" imgW="1154430" imgH="266065" progId="Equation.3">
                    <p:embed/>
                    <p:pic>
                      <p:nvPicPr>
                        <p:cNvPr id="0" name="图片 317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424" y="28"/>
                          <a:ext cx="1769" cy="4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2" name="Text Box 102"/>
            <p:cNvSpPr txBox="1"/>
            <p:nvPr/>
          </p:nvSpPr>
          <p:spPr>
            <a:xfrm>
              <a:off x="22" y="346"/>
              <a:ext cx="169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导体是等势体，</a:t>
              </a:r>
              <a:endParaRPr lang="zh-CN" altLang="en-US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8223" name="Rectangle 103"/>
            <p:cNvSpPr/>
            <p:nvPr/>
          </p:nvSpPr>
          <p:spPr>
            <a:xfrm>
              <a:off x="1554" y="346"/>
              <a:ext cx="19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</a:rPr>
                <a:t>导体表面是等势面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8224" name="Text Box 114"/>
            <p:cNvSpPr txBox="1"/>
            <p:nvPr/>
          </p:nvSpPr>
          <p:spPr>
            <a:xfrm>
              <a:off x="3469" y="346"/>
              <a:ext cx="2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电荷分布在导体表面。</a:t>
              </a:r>
              <a:endPara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8204" name="Object 116"/>
            <p:cNvGraphicFramePr/>
            <p:nvPr/>
          </p:nvGraphicFramePr>
          <p:xfrm>
            <a:off x="68" y="527"/>
            <a:ext cx="907" cy="7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1" imgW="685800" imgH="444500" progId="Equation.3">
                    <p:embed/>
                  </p:oleObj>
                </mc:Choice>
                <mc:Fallback>
                  <p:oleObj name="" r:id="rId11" imgW="685800" imgH="444500" progId="Equation.3">
                    <p:embed/>
                    <p:pic>
                      <p:nvPicPr>
                        <p:cNvPr id="0" name="图片 317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8" y="527"/>
                          <a:ext cx="907" cy="7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39"/>
          <p:cNvGrpSpPr/>
          <p:nvPr/>
        </p:nvGrpSpPr>
        <p:grpSpPr>
          <a:xfrm>
            <a:off x="107950" y="1790700"/>
            <a:ext cx="8553450" cy="1493838"/>
            <a:chOff x="68" y="1128"/>
            <a:chExt cx="5388" cy="941"/>
          </a:xfrm>
        </p:grpSpPr>
        <p:graphicFrame>
          <p:nvGraphicFramePr>
            <p:cNvPr id="8198" name="Object 118"/>
            <p:cNvGraphicFramePr/>
            <p:nvPr/>
          </p:nvGraphicFramePr>
          <p:xfrm>
            <a:off x="4286" y="1616"/>
            <a:ext cx="1088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3" imgW="685800" imgH="228600" progId="Equation.3">
                    <p:embed/>
                  </p:oleObj>
                </mc:Choice>
                <mc:Fallback>
                  <p:oleObj name="" r:id="rId13" imgW="685800" imgH="228600" progId="Equation.3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286" y="1616"/>
                          <a:ext cx="1088" cy="4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9" name="Object 119"/>
            <p:cNvGraphicFramePr/>
            <p:nvPr/>
          </p:nvGraphicFramePr>
          <p:xfrm>
            <a:off x="68" y="1582"/>
            <a:ext cx="1361" cy="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5" imgW="710565" imgH="254000" progId="Equation.3">
                    <p:embed/>
                  </p:oleObj>
                </mc:Choice>
                <mc:Fallback>
                  <p:oleObj name="" r:id="rId15" imgW="710565" imgH="254000" progId="Equation.3">
                    <p:embed/>
                    <p:pic>
                      <p:nvPicPr>
                        <p:cNvPr id="0" name="图片 317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8" y="1582"/>
                          <a:ext cx="1361" cy="4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0" name="Object 120"/>
            <p:cNvGraphicFramePr/>
            <p:nvPr/>
          </p:nvGraphicFramePr>
          <p:xfrm>
            <a:off x="1610" y="1616"/>
            <a:ext cx="2347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7" imgW="1357630" imgH="254000" progId="Equation.3">
                    <p:embed/>
                  </p:oleObj>
                </mc:Choice>
                <mc:Fallback>
                  <p:oleObj name="" r:id="rId17" imgW="1357630" imgH="254000" progId="Equation.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10" y="1616"/>
                          <a:ext cx="2347" cy="4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1" name="Object 121"/>
            <p:cNvGraphicFramePr/>
            <p:nvPr/>
          </p:nvGraphicFramePr>
          <p:xfrm>
            <a:off x="4241" y="1128"/>
            <a:ext cx="1215" cy="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9" imgW="622300" imgH="228600" progId="Equation.3">
                    <p:embed/>
                  </p:oleObj>
                </mc:Choice>
                <mc:Fallback>
                  <p:oleObj name="" r:id="rId19" imgW="622300" imgH="228600" progId="Equation.3">
                    <p:embed/>
                    <p:pic>
                      <p:nvPicPr>
                        <p:cNvPr id="0" name="图片 317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241" y="1128"/>
                          <a:ext cx="1215" cy="4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41"/>
          <p:cNvGrpSpPr/>
          <p:nvPr/>
        </p:nvGrpSpPr>
        <p:grpSpPr>
          <a:xfrm>
            <a:off x="107950" y="3068638"/>
            <a:ext cx="6594475" cy="1368425"/>
            <a:chOff x="68" y="1933"/>
            <a:chExt cx="4154" cy="862"/>
          </a:xfrm>
        </p:grpSpPr>
        <p:grpSp>
          <p:nvGrpSpPr>
            <p:cNvPr id="8216" name="Group 140"/>
            <p:cNvGrpSpPr/>
            <p:nvPr/>
          </p:nvGrpSpPr>
          <p:grpSpPr>
            <a:xfrm>
              <a:off x="68" y="1933"/>
              <a:ext cx="4154" cy="635"/>
              <a:chOff x="68" y="1933"/>
              <a:chExt cx="4154" cy="635"/>
            </a:xfrm>
          </p:grpSpPr>
          <p:sp>
            <p:nvSpPr>
              <p:cNvPr id="8218" name="Text Box 124"/>
              <p:cNvSpPr txBox="1"/>
              <p:nvPr/>
            </p:nvSpPr>
            <p:spPr>
              <a:xfrm>
                <a:off x="68" y="2088"/>
                <a:ext cx="151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电容：</a:t>
                </a:r>
                <a:endParaRPr lang="zh-CN" altLang="en-US" b="0" dirty="0"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  <p:graphicFrame>
            <p:nvGraphicFramePr>
              <p:cNvPr id="8196" name="Object 125"/>
              <p:cNvGraphicFramePr/>
              <p:nvPr/>
            </p:nvGraphicFramePr>
            <p:xfrm>
              <a:off x="657" y="1979"/>
              <a:ext cx="997" cy="5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" name="" r:id="rId21" imgW="558800" imgH="330200" progId="Equation.3">
                      <p:embed/>
                    </p:oleObj>
                  </mc:Choice>
                  <mc:Fallback>
                    <p:oleObj name="" r:id="rId21" imgW="558800" imgH="330200" progId="Equation.3">
                      <p:embed/>
                      <p:pic>
                        <p:nvPicPr>
                          <p:cNvPr id="0" name="图片 3181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657" y="1979"/>
                            <a:ext cx="997" cy="58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219" name="Group 126"/>
              <p:cNvGrpSpPr/>
              <p:nvPr/>
            </p:nvGrpSpPr>
            <p:grpSpPr>
              <a:xfrm>
                <a:off x="1927" y="1933"/>
                <a:ext cx="2295" cy="592"/>
                <a:chOff x="3024" y="1064"/>
                <a:chExt cx="2295" cy="592"/>
              </a:xfrm>
            </p:grpSpPr>
            <p:sp>
              <p:nvSpPr>
                <p:cNvPr id="8220" name="Text Box 127"/>
                <p:cNvSpPr txBox="1"/>
                <p:nvPr/>
              </p:nvSpPr>
              <p:spPr>
                <a:xfrm>
                  <a:off x="3024" y="1192"/>
                  <a:ext cx="1680" cy="3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800" dirty="0">
                      <a:latin typeface="Times New Roman" panose="02020603050405020304" pitchFamily="18" charset="0"/>
                      <a:ea typeface="黑体" panose="02010609060101010101" pitchFamily="2" charset="-122"/>
                    </a:rPr>
                    <a:t>平行板电容器：</a:t>
                  </a:r>
                  <a:endParaRPr lang="zh-CN" altLang="en-US" sz="2800" dirty="0">
                    <a:latin typeface="Times New Roman" panose="02020603050405020304" pitchFamily="18" charset="0"/>
                    <a:ea typeface="黑体" panose="02010609060101010101" pitchFamily="2" charset="-122"/>
                  </a:endParaRPr>
                </a:p>
              </p:txBody>
            </p:sp>
            <p:graphicFrame>
              <p:nvGraphicFramePr>
                <p:cNvPr id="8197" name="Object 128"/>
                <p:cNvGraphicFramePr/>
                <p:nvPr/>
              </p:nvGraphicFramePr>
              <p:xfrm>
                <a:off x="4558" y="1064"/>
                <a:ext cx="761" cy="5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" name="" r:id="rId23" imgW="1143000" imgH="889000" progId="Equation.3">
                        <p:embed/>
                      </p:oleObj>
                    </mc:Choice>
                    <mc:Fallback>
                      <p:oleObj name="" r:id="rId23" imgW="1143000" imgH="889000" progId="Equation.3">
                        <p:embed/>
                        <p:pic>
                          <p:nvPicPr>
                            <p:cNvPr id="0" name="图片 3171"/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558" y="1064"/>
                              <a:ext cx="761" cy="592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8217" name="Text Box 129"/>
            <p:cNvSpPr txBox="1"/>
            <p:nvPr/>
          </p:nvSpPr>
          <p:spPr>
            <a:xfrm>
              <a:off x="68" y="2468"/>
              <a:ext cx="19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电容的并联、串联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" name="Group 143"/>
          <p:cNvGrpSpPr/>
          <p:nvPr/>
        </p:nvGrpSpPr>
        <p:grpSpPr>
          <a:xfrm>
            <a:off x="115888" y="5373688"/>
            <a:ext cx="8794750" cy="1484312"/>
            <a:chOff x="73" y="3385"/>
            <a:chExt cx="5540" cy="935"/>
          </a:xfrm>
        </p:grpSpPr>
        <p:sp>
          <p:nvSpPr>
            <p:cNvPr id="8214" name="Text Box 133"/>
            <p:cNvSpPr txBox="1"/>
            <p:nvPr/>
          </p:nvSpPr>
          <p:spPr>
            <a:xfrm>
              <a:off x="73" y="3410"/>
              <a:ext cx="179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电容器的能量：</a:t>
              </a:r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8194" name="Object 134"/>
            <p:cNvGraphicFramePr/>
            <p:nvPr/>
          </p:nvGraphicFramePr>
          <p:xfrm>
            <a:off x="152" y="3692"/>
            <a:ext cx="2456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" name="" r:id="rId25" imgW="3896995" imgH="951865" progId="Equation.3">
                    <p:embed/>
                  </p:oleObj>
                </mc:Choice>
                <mc:Fallback>
                  <p:oleObj name="" r:id="rId25" imgW="3896995" imgH="951865" progId="Equation.3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52" y="3692"/>
                          <a:ext cx="2456" cy="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5" name="Text Box 135"/>
            <p:cNvSpPr txBox="1"/>
            <p:nvPr/>
          </p:nvSpPr>
          <p:spPr>
            <a:xfrm>
              <a:off x="2925" y="3385"/>
              <a:ext cx="268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电场能量密度：</a:t>
              </a:r>
              <a:endPara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8195" name="Object 136"/>
            <p:cNvGraphicFramePr/>
            <p:nvPr/>
          </p:nvGraphicFramePr>
          <p:xfrm>
            <a:off x="2971" y="3631"/>
            <a:ext cx="2462" cy="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27" imgW="1332230" imgH="405765" progId="Equation.3">
                    <p:embed/>
                  </p:oleObj>
                </mc:Choice>
                <mc:Fallback>
                  <p:oleObj name="" r:id="rId27" imgW="1332230" imgH="405765" progId="Equation.3">
                    <p:embed/>
                    <p:pic>
                      <p:nvPicPr>
                        <p:cNvPr id="0" name="图片 3183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2971" y="3631"/>
                          <a:ext cx="2462" cy="6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2"/>
          <p:cNvGrpSpPr/>
          <p:nvPr/>
        </p:nvGrpSpPr>
        <p:grpSpPr>
          <a:xfrm>
            <a:off x="65088" y="30163"/>
            <a:ext cx="9043987" cy="1238250"/>
            <a:chOff x="41" y="19"/>
            <a:chExt cx="5697" cy="780"/>
          </a:xfrm>
        </p:grpSpPr>
        <p:sp>
          <p:nvSpPr>
            <p:cNvPr id="9244" name="Rectangle 97"/>
            <p:cNvSpPr/>
            <p:nvPr/>
          </p:nvSpPr>
          <p:spPr>
            <a:xfrm>
              <a:off x="41" y="19"/>
              <a:ext cx="460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第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7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章  稳恒磁场</a:t>
              </a:r>
              <a:endParaRPr lang="zh-CN" altLang="en-US" sz="28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9245" name="Rectangle 99"/>
            <p:cNvSpPr/>
            <p:nvPr/>
          </p:nvSpPr>
          <p:spPr>
            <a:xfrm>
              <a:off x="68" y="333"/>
              <a:ext cx="259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毕</a:t>
              </a:r>
              <a:r>
                <a: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—</a:t>
              </a:r>
              <a:r>
                <a:rPr lang="zh-CN" altLang="en-US" sz="2800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萨定律：</a:t>
              </a:r>
              <a:endParaRPr lang="zh-CN" altLang="en-US" sz="2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9227" name="Object 100"/>
            <p:cNvGraphicFramePr/>
            <p:nvPr/>
          </p:nvGraphicFramePr>
          <p:xfrm>
            <a:off x="1383" y="177"/>
            <a:ext cx="1633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2500630" imgH="951865" progId="Equation.3">
                    <p:embed/>
                  </p:oleObj>
                </mc:Choice>
                <mc:Fallback>
                  <p:oleObj name="" r:id="rId1" imgW="2500630" imgH="951865" progId="Equation.3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83" y="177"/>
                          <a:ext cx="1633" cy="6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6" name="Text Box 101"/>
            <p:cNvSpPr txBox="1"/>
            <p:nvPr/>
          </p:nvSpPr>
          <p:spPr>
            <a:xfrm>
              <a:off x="3157" y="336"/>
              <a:ext cx="258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导线的延长线上：</a:t>
              </a:r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B = 0</a:t>
              </a:r>
              <a:endPara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4" name="Group 154"/>
          <p:cNvGrpSpPr/>
          <p:nvPr/>
        </p:nvGrpSpPr>
        <p:grpSpPr>
          <a:xfrm>
            <a:off x="179388" y="3830638"/>
            <a:ext cx="5257800" cy="822325"/>
            <a:chOff x="113" y="2413"/>
            <a:chExt cx="3312" cy="518"/>
          </a:xfrm>
        </p:grpSpPr>
        <p:sp>
          <p:nvSpPr>
            <p:cNvPr id="9243" name="Rectangle 108"/>
            <p:cNvSpPr/>
            <p:nvPr/>
          </p:nvSpPr>
          <p:spPr>
            <a:xfrm>
              <a:off x="113" y="2456"/>
              <a:ext cx="240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安培环路定理：</a:t>
              </a:r>
              <a:endPara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9226" name="Object 109"/>
            <p:cNvGraphicFramePr/>
            <p:nvPr/>
          </p:nvGraphicFramePr>
          <p:xfrm>
            <a:off x="1610" y="2413"/>
            <a:ext cx="1815" cy="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3" imgW="1066165" imgH="304800" progId="Equation.3">
                    <p:embed/>
                  </p:oleObj>
                </mc:Choice>
                <mc:Fallback>
                  <p:oleObj name="" r:id="rId3" imgW="1066165" imgH="304800" progId="Equation.3">
                    <p:embed/>
                    <p:pic>
                      <p:nvPicPr>
                        <p:cNvPr id="0" name="图片 314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10" y="2413"/>
                          <a:ext cx="1815" cy="51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53"/>
          <p:cNvGrpSpPr/>
          <p:nvPr/>
        </p:nvGrpSpPr>
        <p:grpSpPr>
          <a:xfrm>
            <a:off x="107950" y="1196975"/>
            <a:ext cx="8351838" cy="2808288"/>
            <a:chOff x="68" y="754"/>
            <a:chExt cx="5261" cy="1769"/>
          </a:xfrm>
        </p:grpSpPr>
        <p:graphicFrame>
          <p:nvGraphicFramePr>
            <p:cNvPr id="9222" name="Object 118"/>
            <p:cNvGraphicFramePr/>
            <p:nvPr/>
          </p:nvGraphicFramePr>
          <p:xfrm>
            <a:off x="1429" y="935"/>
            <a:ext cx="2311" cy="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5" imgW="1663065" imgH="444500" progId="Equation.3">
                    <p:embed/>
                  </p:oleObj>
                </mc:Choice>
                <mc:Fallback>
                  <p:oleObj name="" r:id="rId5" imgW="1663065" imgH="444500" progId="Equation.3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429" y="935"/>
                          <a:ext cx="2311" cy="7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3" name="Object 119"/>
            <p:cNvGraphicFramePr/>
            <p:nvPr/>
          </p:nvGraphicFramePr>
          <p:xfrm>
            <a:off x="1429" y="1525"/>
            <a:ext cx="952" cy="7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7" imgW="596900" imgH="431800" progId="Equation.3">
                    <p:embed/>
                  </p:oleObj>
                </mc:Choice>
                <mc:Fallback>
                  <p:oleObj name="" r:id="rId7" imgW="596900" imgH="431800" progId="Equation.3">
                    <p:embed/>
                    <p:pic>
                      <p:nvPicPr>
                        <p:cNvPr id="0" name="图片 314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29" y="1525"/>
                          <a:ext cx="952" cy="7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8" name="Text Box 122"/>
            <p:cNvSpPr txBox="1"/>
            <p:nvPr/>
          </p:nvSpPr>
          <p:spPr>
            <a:xfrm>
              <a:off x="113" y="1735"/>
              <a:ext cx="164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无限长直</a:t>
              </a:r>
              <a:r>
                <a:rPr lang="zh-CN" altLang="en-US" dirty="0">
                  <a:latin typeface="黑体" panose="02010609060101010101" pitchFamily="2" charset="-122"/>
                </a:rPr>
                <a:t>导线：</a:t>
              </a:r>
              <a:endParaRPr lang="zh-CN" altLang="en-US" dirty="0">
                <a:latin typeface="黑体" panose="02010609060101010101" pitchFamily="2" charset="-122"/>
              </a:endParaRPr>
            </a:p>
          </p:txBody>
        </p:sp>
        <p:sp>
          <p:nvSpPr>
            <p:cNvPr id="9239" name="Text Box 125"/>
            <p:cNvSpPr txBox="1"/>
            <p:nvPr/>
          </p:nvSpPr>
          <p:spPr>
            <a:xfrm>
              <a:off x="68" y="754"/>
              <a:ext cx="236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常见电流激发的磁场：</a:t>
              </a:r>
              <a:endPara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9240" name="Text Box 126"/>
            <p:cNvSpPr txBox="1"/>
            <p:nvPr/>
          </p:nvSpPr>
          <p:spPr>
            <a:xfrm>
              <a:off x="98" y="1117"/>
              <a:ext cx="14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有限长直导线：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9224" name="Object 128"/>
            <p:cNvGraphicFramePr/>
            <p:nvPr/>
          </p:nvGraphicFramePr>
          <p:xfrm>
            <a:off x="4423" y="1523"/>
            <a:ext cx="906" cy="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9" imgW="596900" imgH="431800" progId="Equation.3">
                    <p:embed/>
                  </p:oleObj>
                </mc:Choice>
                <mc:Fallback>
                  <p:oleObj name="" r:id="rId9" imgW="596900" imgH="431800" progId="Equation.3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23" y="1523"/>
                          <a:ext cx="906" cy="7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1" name="Text Box 129"/>
            <p:cNvSpPr txBox="1"/>
            <p:nvPr/>
          </p:nvSpPr>
          <p:spPr>
            <a:xfrm>
              <a:off x="2926" y="1706"/>
              <a:ext cx="166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</a:rPr>
                <a:t>无穷大平面电流：</a:t>
              </a:r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9242" name="Text Box 134"/>
            <p:cNvSpPr txBox="1"/>
            <p:nvPr/>
          </p:nvSpPr>
          <p:spPr>
            <a:xfrm>
              <a:off x="113" y="2159"/>
              <a:ext cx="336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无限长直螺线管：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9225" name="Object 135"/>
            <p:cNvGraphicFramePr/>
            <p:nvPr/>
          </p:nvGraphicFramePr>
          <p:xfrm>
            <a:off x="1655" y="2135"/>
            <a:ext cx="985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1" imgW="622300" imgH="228600" progId="Equation.3">
                    <p:embed/>
                  </p:oleObj>
                </mc:Choice>
                <mc:Fallback>
                  <p:oleObj name="" r:id="rId11" imgW="622300" imgH="228600" progId="Equation.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655" y="2135"/>
                          <a:ext cx="985" cy="3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55"/>
          <p:cNvGrpSpPr/>
          <p:nvPr/>
        </p:nvGrpSpPr>
        <p:grpSpPr>
          <a:xfrm>
            <a:off x="179388" y="4508500"/>
            <a:ext cx="4284662" cy="1131888"/>
            <a:chOff x="113" y="2840"/>
            <a:chExt cx="2699" cy="713"/>
          </a:xfrm>
        </p:grpSpPr>
        <p:graphicFrame>
          <p:nvGraphicFramePr>
            <p:cNvPr id="9221" name="Object 141"/>
            <p:cNvGraphicFramePr/>
            <p:nvPr/>
          </p:nvGraphicFramePr>
          <p:xfrm>
            <a:off x="1033" y="2840"/>
            <a:ext cx="1779" cy="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3" imgW="1307465" imgH="431800" progId="Equation.3">
                    <p:embed/>
                  </p:oleObj>
                </mc:Choice>
                <mc:Fallback>
                  <p:oleObj name="" r:id="rId13" imgW="1307465" imgH="431800" progId="Equation.3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033" y="2840"/>
                          <a:ext cx="1779" cy="7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7" name="Text Box 143"/>
            <p:cNvSpPr txBox="1"/>
            <p:nvPr/>
          </p:nvSpPr>
          <p:spPr>
            <a:xfrm>
              <a:off x="113" y="3008"/>
              <a:ext cx="10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霍耳电压：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225,&quot;width&quot;:8580}"/>
</p:tagLst>
</file>

<file path=ppt/tags/tag2.xml><?xml version="1.0" encoding="utf-8"?>
<p:tagLst xmlns:p="http://schemas.openxmlformats.org/presentationml/2006/main">
  <p:tag name="COMMONDATA" val="eyJoZGlkIjoiMjNkNDM3YjdkODQ1MGYxOTcwMTM2NGRhODcxZDllMTEifQ=="/>
</p:tagLst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1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4281</Words>
  <Application>WPS 演示</Application>
  <PresentationFormat>全屏显示(4:3)</PresentationFormat>
  <Paragraphs>644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238</vt:i4>
      </vt:variant>
      <vt:variant>
        <vt:lpstr>幻灯片标题</vt:lpstr>
      </vt:variant>
      <vt:variant>
        <vt:i4>43</vt:i4>
      </vt:variant>
    </vt:vector>
  </HeadingPairs>
  <TitlesOfParts>
    <vt:vector size="299" baseType="lpstr">
      <vt:lpstr>Arial</vt:lpstr>
      <vt:lpstr>宋体</vt:lpstr>
      <vt:lpstr>Wingdings</vt:lpstr>
      <vt:lpstr>Times New Roman</vt:lpstr>
      <vt:lpstr>黑体</vt:lpstr>
      <vt:lpstr>Symbol</vt:lpstr>
      <vt:lpstr>Book Antiqua</vt:lpstr>
      <vt:lpstr>微软雅黑</vt:lpstr>
      <vt:lpstr>Arial Unicode MS</vt:lpstr>
      <vt:lpstr>Calibri</vt:lpstr>
      <vt:lpstr>楷体_GB2312</vt:lpstr>
      <vt:lpstr>新宋体</vt:lpstr>
      <vt:lpstr>Symbol</vt:lpstr>
      <vt:lpstr>Wingdings</vt:lpstr>
      <vt:lpstr>楷体_GB2312</vt:lpstr>
      <vt:lpstr>默认设计模板</vt:lpstr>
      <vt:lpstr>1_默认设计模板</vt:lpstr>
      <vt:lpstr>2_默认设计模板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yulihua</dc:creator>
  <cp:lastModifiedBy>AllaNewmoon</cp:lastModifiedBy>
  <cp:revision>260</cp:revision>
  <dcterms:created xsi:type="dcterms:W3CDTF">2004-06-06T03:07:00Z</dcterms:created>
  <dcterms:modified xsi:type="dcterms:W3CDTF">2023-06-09T05:02:38Z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8C7D598F7ADE460F8C265222B7872C61</vt:lpwstr>
  </property>
  <property fmtid="{D5CDD505-2E9C-101B-9397-08002B2CF9AE}" pid="3" name="KSOProductBuildVer">
    <vt:lpwstr>2052-11.1.0.14309</vt:lpwstr>
  </property>
</Properties>
</file>